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71" r:id="rId4"/>
    <p:sldId id="258" r:id="rId5"/>
    <p:sldId id="259" r:id="rId6"/>
    <p:sldId id="260" r:id="rId7"/>
    <p:sldId id="261" r:id="rId8"/>
    <p:sldId id="264" r:id="rId9"/>
    <p:sldId id="269" r:id="rId10"/>
    <p:sldId id="276" r:id="rId11"/>
    <p:sldId id="285" r:id="rId12"/>
    <p:sldId id="293" r:id="rId13"/>
    <p:sldId id="287" r:id="rId14"/>
    <p:sldId id="290" r:id="rId15"/>
    <p:sldId id="286" r:id="rId16"/>
    <p:sldId id="288" r:id="rId17"/>
    <p:sldId id="292" r:id="rId18"/>
    <p:sldId id="279" r:id="rId19"/>
    <p:sldId id="291" r:id="rId20"/>
    <p:sldId id="289" r:id="rId21"/>
    <p:sldId id="277" r:id="rId22"/>
    <p:sldId id="280" r:id="rId23"/>
    <p:sldId id="283" r:id="rId24"/>
    <p:sldId id="262" r:id="rId25"/>
    <p:sldId id="282"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7B106-A4F7-4E9B-8C0E-1D672FD0BF9B}" v="124" dt="2025-02-13T00:18:40.700"/>
    <p1510:client id="{34544F76-8517-4A6A-F5B6-24CD57FFB35D}" v="400" dt="2025-02-13T23:01:15.006"/>
    <p1510:client id="{5C0889CF-D1EF-898D-EFCD-554212E4A1AA}" v="7" dt="2025-02-12T23:37:30.321"/>
    <p1510:client id="{60E983FD-5748-4347-AC87-83D2D1D61DD9}" v="73" dt="2025-02-13T03:38:00.119"/>
    <p1510:client id="{64CDB14A-098E-44AB-9172-4475AECACBC1}" v="771" dt="2025-02-13T03:29:08.887"/>
    <p1510:client id="{6AB995EF-6C45-3F0D-5E8B-F3BEB51700C7}" v="779" dt="2025-02-13T17:43:30.487"/>
    <p1510:client id="{809A3632-F196-4F84-AAF5-878AC8428676}" v="13" dt="2025-02-13T22:20:39.689"/>
    <p1510:client id="{A29A9235-868F-2B7E-484B-C7712CCF986F}" v="222" dt="2025-02-13T05:37:03.731"/>
    <p1510:client id="{AF6FA084-FC2B-E7E9-A2FA-AC1FB6B10057}" v="16" dt="2025-02-13T02:28:12.283"/>
    <p1510:client id="{BCFB3C38-9800-F3EA-32C1-7C6D4D56519C}" v="29" dt="2025-02-13T00:22:02.719"/>
    <p1510:client id="{C41289F6-F7C6-E055-7A54-98FD27E37901}" v="969" dt="2025-02-13T02:23:42.888"/>
    <p1510:client id="{EFDFEA70-BF22-B094-D282-7636DBB34A17}" v="38" dt="2025-02-13T01:13:33.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E9F80-3C28-4E77-97AB-9DB3EB285045}"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1D497856-7F04-4011-A394-C782E7082560}">
      <dgm:prSet/>
      <dgm:spPr/>
      <dgm:t>
        <a:bodyPr/>
        <a:lstStyle/>
        <a:p>
          <a:pPr>
            <a:lnSpc>
              <a:spcPct val="100000"/>
            </a:lnSpc>
            <a:defRPr cap="all"/>
          </a:pPr>
          <a:r>
            <a:rPr lang="en-US" b="1"/>
            <a:t>WebsiteVisits</a:t>
          </a:r>
          <a:r>
            <a:rPr lang="en-US"/>
            <a:t>: Number of visits to the website.</a:t>
          </a:r>
        </a:p>
      </dgm:t>
    </dgm:pt>
    <dgm:pt modelId="{A01843D3-38CC-4CD3-B4B8-834DBE6010AE}" type="parTrans" cxnId="{9B78CCBD-617F-4D1A-A49D-876FB3B9582F}">
      <dgm:prSet/>
      <dgm:spPr/>
      <dgm:t>
        <a:bodyPr/>
        <a:lstStyle/>
        <a:p>
          <a:endParaRPr lang="en-US"/>
        </a:p>
      </dgm:t>
    </dgm:pt>
    <dgm:pt modelId="{AB4A5671-47AD-4A0F-A0E9-CFB9D7FC03BC}" type="sibTrans" cxnId="{9B78CCBD-617F-4D1A-A49D-876FB3B9582F}">
      <dgm:prSet/>
      <dgm:spPr/>
      <dgm:t>
        <a:bodyPr/>
        <a:lstStyle/>
        <a:p>
          <a:endParaRPr lang="en-US"/>
        </a:p>
      </dgm:t>
    </dgm:pt>
    <dgm:pt modelId="{EFB6E62C-155C-4F23-BB05-06A42429E09F}">
      <dgm:prSet/>
      <dgm:spPr/>
      <dgm:t>
        <a:bodyPr/>
        <a:lstStyle/>
        <a:p>
          <a:pPr>
            <a:lnSpc>
              <a:spcPct val="100000"/>
            </a:lnSpc>
            <a:defRPr cap="all"/>
          </a:pPr>
          <a:r>
            <a:rPr lang="en-US" b="1"/>
            <a:t>PagesPerVisit</a:t>
          </a:r>
          <a:r>
            <a:rPr lang="en-US"/>
            <a:t>: Average number of pages visited per session.</a:t>
          </a:r>
        </a:p>
      </dgm:t>
    </dgm:pt>
    <dgm:pt modelId="{4AF20D7A-5B21-44EC-992C-31A55CD274AC}" type="parTrans" cxnId="{50D96DA9-ED47-4453-8801-09818F168D47}">
      <dgm:prSet/>
      <dgm:spPr/>
      <dgm:t>
        <a:bodyPr/>
        <a:lstStyle/>
        <a:p>
          <a:endParaRPr lang="en-US"/>
        </a:p>
      </dgm:t>
    </dgm:pt>
    <dgm:pt modelId="{5489A809-6F10-419B-B103-C5AD331CFECF}" type="sibTrans" cxnId="{50D96DA9-ED47-4453-8801-09818F168D47}">
      <dgm:prSet/>
      <dgm:spPr/>
      <dgm:t>
        <a:bodyPr/>
        <a:lstStyle/>
        <a:p>
          <a:endParaRPr lang="en-US"/>
        </a:p>
      </dgm:t>
    </dgm:pt>
    <dgm:pt modelId="{A3301D97-3E04-4635-8E63-FEDCE084B38A}">
      <dgm:prSet/>
      <dgm:spPr/>
      <dgm:t>
        <a:bodyPr/>
        <a:lstStyle/>
        <a:p>
          <a:pPr>
            <a:lnSpc>
              <a:spcPct val="100000"/>
            </a:lnSpc>
            <a:defRPr cap="all"/>
          </a:pPr>
          <a:r>
            <a:rPr lang="en-US" b="1"/>
            <a:t>TimeOnSite</a:t>
          </a:r>
          <a:r>
            <a:rPr lang="en-US"/>
            <a:t>: Average time spent on the website per visit (in minutes).</a:t>
          </a:r>
        </a:p>
      </dgm:t>
    </dgm:pt>
    <dgm:pt modelId="{2D987BDC-0FED-4499-9411-24A68C8EFFCF}" type="parTrans" cxnId="{2C26F844-6BCC-48B1-BC7D-ED90C23D9B9B}">
      <dgm:prSet/>
      <dgm:spPr/>
      <dgm:t>
        <a:bodyPr/>
        <a:lstStyle/>
        <a:p>
          <a:endParaRPr lang="en-US"/>
        </a:p>
      </dgm:t>
    </dgm:pt>
    <dgm:pt modelId="{697FD440-8E8C-439F-BA22-7D5B893626F8}" type="sibTrans" cxnId="{2C26F844-6BCC-48B1-BC7D-ED90C23D9B9B}">
      <dgm:prSet/>
      <dgm:spPr/>
      <dgm:t>
        <a:bodyPr/>
        <a:lstStyle/>
        <a:p>
          <a:endParaRPr lang="en-US"/>
        </a:p>
      </dgm:t>
    </dgm:pt>
    <dgm:pt modelId="{D0BE289B-E13F-430F-891D-B11E3A729326}">
      <dgm:prSet/>
      <dgm:spPr/>
      <dgm:t>
        <a:bodyPr/>
        <a:lstStyle/>
        <a:p>
          <a:pPr>
            <a:lnSpc>
              <a:spcPct val="100000"/>
            </a:lnSpc>
            <a:defRPr cap="all"/>
          </a:pPr>
          <a:r>
            <a:rPr lang="en-US" b="1"/>
            <a:t>SocialShares</a:t>
          </a:r>
          <a:r>
            <a:rPr lang="en-US"/>
            <a:t>: Number of times the marketing content was shared on social media.</a:t>
          </a:r>
        </a:p>
      </dgm:t>
    </dgm:pt>
    <dgm:pt modelId="{7EEC3315-C58D-4BB2-89FE-D5887E78D94D}" type="parTrans" cxnId="{CBA21E89-18EE-4E7C-BAC0-54A84B2080B0}">
      <dgm:prSet/>
      <dgm:spPr/>
      <dgm:t>
        <a:bodyPr/>
        <a:lstStyle/>
        <a:p>
          <a:endParaRPr lang="en-US"/>
        </a:p>
      </dgm:t>
    </dgm:pt>
    <dgm:pt modelId="{5B80BF63-EA3D-4C45-B29E-A8CB4F242A15}" type="sibTrans" cxnId="{CBA21E89-18EE-4E7C-BAC0-54A84B2080B0}">
      <dgm:prSet/>
      <dgm:spPr/>
      <dgm:t>
        <a:bodyPr/>
        <a:lstStyle/>
        <a:p>
          <a:endParaRPr lang="en-US"/>
        </a:p>
      </dgm:t>
    </dgm:pt>
    <dgm:pt modelId="{6DC83994-BDF3-44B1-803C-D97F7667E525}">
      <dgm:prSet/>
      <dgm:spPr/>
      <dgm:t>
        <a:bodyPr/>
        <a:lstStyle/>
        <a:p>
          <a:pPr>
            <a:lnSpc>
              <a:spcPct val="100000"/>
            </a:lnSpc>
            <a:defRPr cap="all"/>
          </a:pPr>
          <a:r>
            <a:rPr lang="en-US" b="1"/>
            <a:t>EmailOpens</a:t>
          </a:r>
          <a:r>
            <a:rPr lang="en-US"/>
            <a:t>: Number of times marketing emails were opened.</a:t>
          </a:r>
        </a:p>
      </dgm:t>
    </dgm:pt>
    <dgm:pt modelId="{2E3FC824-7128-455B-8488-32B846AEF0D0}" type="parTrans" cxnId="{238E140B-B829-4E5B-84BE-D3D21174EE0C}">
      <dgm:prSet/>
      <dgm:spPr/>
      <dgm:t>
        <a:bodyPr/>
        <a:lstStyle/>
        <a:p>
          <a:endParaRPr lang="en-US"/>
        </a:p>
      </dgm:t>
    </dgm:pt>
    <dgm:pt modelId="{703C9016-69A0-4585-9F25-52433FEBAAEE}" type="sibTrans" cxnId="{238E140B-B829-4E5B-84BE-D3D21174EE0C}">
      <dgm:prSet/>
      <dgm:spPr/>
      <dgm:t>
        <a:bodyPr/>
        <a:lstStyle/>
        <a:p>
          <a:endParaRPr lang="en-US"/>
        </a:p>
      </dgm:t>
    </dgm:pt>
    <dgm:pt modelId="{B758BE3D-E6B8-4A08-B8BD-C51D49F80A9E}">
      <dgm:prSet/>
      <dgm:spPr/>
      <dgm:t>
        <a:bodyPr/>
        <a:lstStyle/>
        <a:p>
          <a:pPr>
            <a:lnSpc>
              <a:spcPct val="100000"/>
            </a:lnSpc>
            <a:defRPr cap="all"/>
          </a:pPr>
          <a:r>
            <a:rPr lang="en-US" b="1"/>
            <a:t>EmailClicks</a:t>
          </a:r>
          <a:r>
            <a:rPr lang="en-US"/>
            <a:t>: Number of times links in marketing emails were clicked.</a:t>
          </a:r>
        </a:p>
      </dgm:t>
    </dgm:pt>
    <dgm:pt modelId="{029B3EC2-8E21-4621-A87F-6700B61C721A}" type="parTrans" cxnId="{A03B775C-AE2A-48C2-9F07-20BA2F21DEEE}">
      <dgm:prSet/>
      <dgm:spPr/>
      <dgm:t>
        <a:bodyPr/>
        <a:lstStyle/>
        <a:p>
          <a:endParaRPr lang="en-US"/>
        </a:p>
      </dgm:t>
    </dgm:pt>
    <dgm:pt modelId="{CCB5680F-2644-43FE-A454-2993F4077E47}" type="sibTrans" cxnId="{A03B775C-AE2A-48C2-9F07-20BA2F21DEEE}">
      <dgm:prSet/>
      <dgm:spPr/>
      <dgm:t>
        <a:bodyPr/>
        <a:lstStyle/>
        <a:p>
          <a:endParaRPr lang="en-US"/>
        </a:p>
      </dgm:t>
    </dgm:pt>
    <dgm:pt modelId="{312C2835-EE9A-4E63-B0F2-5FDD63ED735A}" type="pres">
      <dgm:prSet presAssocID="{C1FE9F80-3C28-4E77-97AB-9DB3EB285045}" presName="root" presStyleCnt="0">
        <dgm:presLayoutVars>
          <dgm:dir/>
          <dgm:resizeHandles val="exact"/>
        </dgm:presLayoutVars>
      </dgm:prSet>
      <dgm:spPr/>
    </dgm:pt>
    <dgm:pt modelId="{295AE376-FAAF-46F0-9EB5-9A92655B1739}" type="pres">
      <dgm:prSet presAssocID="{1D497856-7F04-4011-A394-C782E7082560}" presName="compNode" presStyleCnt="0"/>
      <dgm:spPr/>
    </dgm:pt>
    <dgm:pt modelId="{6F8AB89C-E314-4A0E-A2CD-0763D0B9DAF9}" type="pres">
      <dgm:prSet presAssocID="{1D497856-7F04-4011-A394-C782E7082560}" presName="iconBgRect" presStyleLbl="bgShp" presStyleIdx="0" presStyleCnt="6"/>
      <dgm:spPr>
        <a:prstGeom prst="round2DiagRect">
          <a:avLst>
            <a:gd name="adj1" fmla="val 29727"/>
            <a:gd name="adj2" fmla="val 0"/>
          </a:avLst>
        </a:prstGeom>
      </dgm:spPr>
    </dgm:pt>
    <dgm:pt modelId="{0A044CBF-560C-412A-AE89-CBF4E7D074A6}" type="pres">
      <dgm:prSet presAssocID="{1D497856-7F04-4011-A394-C782E708256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A11DABDA-CFFE-495A-A5B0-C3CD09CA2211}" type="pres">
      <dgm:prSet presAssocID="{1D497856-7F04-4011-A394-C782E7082560}" presName="spaceRect" presStyleCnt="0"/>
      <dgm:spPr/>
    </dgm:pt>
    <dgm:pt modelId="{FEEE26E9-0401-458F-AD37-C41B9DF71A18}" type="pres">
      <dgm:prSet presAssocID="{1D497856-7F04-4011-A394-C782E7082560}" presName="textRect" presStyleLbl="revTx" presStyleIdx="0" presStyleCnt="6">
        <dgm:presLayoutVars>
          <dgm:chMax val="1"/>
          <dgm:chPref val="1"/>
        </dgm:presLayoutVars>
      </dgm:prSet>
      <dgm:spPr/>
    </dgm:pt>
    <dgm:pt modelId="{20815BFB-C558-439F-9CFE-E1ABB978DBE6}" type="pres">
      <dgm:prSet presAssocID="{AB4A5671-47AD-4A0F-A0E9-CFB9D7FC03BC}" presName="sibTrans" presStyleCnt="0"/>
      <dgm:spPr/>
    </dgm:pt>
    <dgm:pt modelId="{EF4E921C-82FA-4C2D-BE72-90414F06CBF9}" type="pres">
      <dgm:prSet presAssocID="{EFB6E62C-155C-4F23-BB05-06A42429E09F}" presName="compNode" presStyleCnt="0"/>
      <dgm:spPr/>
    </dgm:pt>
    <dgm:pt modelId="{D530126B-D2CF-46FC-A3F5-DF2793BEE896}" type="pres">
      <dgm:prSet presAssocID="{EFB6E62C-155C-4F23-BB05-06A42429E09F}" presName="iconBgRect" presStyleLbl="bgShp" presStyleIdx="1" presStyleCnt="6"/>
      <dgm:spPr>
        <a:prstGeom prst="round2DiagRect">
          <a:avLst>
            <a:gd name="adj1" fmla="val 29727"/>
            <a:gd name="adj2" fmla="val 0"/>
          </a:avLst>
        </a:prstGeom>
      </dgm:spPr>
    </dgm:pt>
    <dgm:pt modelId="{E8DAAB8D-43E6-4E51-8E80-3228C957A552}" type="pres">
      <dgm:prSet presAssocID="{EFB6E62C-155C-4F23-BB05-06A42429E09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8B4F031-A82F-4F68-8B73-F357DE0D4377}" type="pres">
      <dgm:prSet presAssocID="{EFB6E62C-155C-4F23-BB05-06A42429E09F}" presName="spaceRect" presStyleCnt="0"/>
      <dgm:spPr/>
    </dgm:pt>
    <dgm:pt modelId="{466EC81C-57D7-4A7B-B80E-4CE340BE138A}" type="pres">
      <dgm:prSet presAssocID="{EFB6E62C-155C-4F23-BB05-06A42429E09F}" presName="textRect" presStyleLbl="revTx" presStyleIdx="1" presStyleCnt="6">
        <dgm:presLayoutVars>
          <dgm:chMax val="1"/>
          <dgm:chPref val="1"/>
        </dgm:presLayoutVars>
      </dgm:prSet>
      <dgm:spPr/>
    </dgm:pt>
    <dgm:pt modelId="{0FAFAB1F-A023-41DF-9722-6925900465BC}" type="pres">
      <dgm:prSet presAssocID="{5489A809-6F10-419B-B103-C5AD331CFECF}" presName="sibTrans" presStyleCnt="0"/>
      <dgm:spPr/>
    </dgm:pt>
    <dgm:pt modelId="{EF4AC58E-B0C1-40BB-A205-8F9F3E204DAE}" type="pres">
      <dgm:prSet presAssocID="{A3301D97-3E04-4635-8E63-FEDCE084B38A}" presName="compNode" presStyleCnt="0"/>
      <dgm:spPr/>
    </dgm:pt>
    <dgm:pt modelId="{017032FF-3DC3-4566-90BF-9A93F6CFCD64}" type="pres">
      <dgm:prSet presAssocID="{A3301D97-3E04-4635-8E63-FEDCE084B38A}" presName="iconBgRect" presStyleLbl="bgShp" presStyleIdx="2" presStyleCnt="6"/>
      <dgm:spPr>
        <a:prstGeom prst="round2DiagRect">
          <a:avLst>
            <a:gd name="adj1" fmla="val 29727"/>
            <a:gd name="adj2" fmla="val 0"/>
          </a:avLst>
        </a:prstGeom>
      </dgm:spPr>
    </dgm:pt>
    <dgm:pt modelId="{07AF3B5F-D0F6-40A9-9CC6-76527166B185}" type="pres">
      <dgm:prSet presAssocID="{A3301D97-3E04-4635-8E63-FEDCE084B38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B4138787-5E50-4441-BFCA-665BE57C083E}" type="pres">
      <dgm:prSet presAssocID="{A3301D97-3E04-4635-8E63-FEDCE084B38A}" presName="spaceRect" presStyleCnt="0"/>
      <dgm:spPr/>
    </dgm:pt>
    <dgm:pt modelId="{98B0DF67-5F34-48A1-9B96-C97F3F8AF483}" type="pres">
      <dgm:prSet presAssocID="{A3301D97-3E04-4635-8E63-FEDCE084B38A}" presName="textRect" presStyleLbl="revTx" presStyleIdx="2" presStyleCnt="6">
        <dgm:presLayoutVars>
          <dgm:chMax val="1"/>
          <dgm:chPref val="1"/>
        </dgm:presLayoutVars>
      </dgm:prSet>
      <dgm:spPr/>
    </dgm:pt>
    <dgm:pt modelId="{F38AAB9F-0B11-4B28-8E4D-7593E8E5FFBD}" type="pres">
      <dgm:prSet presAssocID="{697FD440-8E8C-439F-BA22-7D5B893626F8}" presName="sibTrans" presStyleCnt="0"/>
      <dgm:spPr/>
    </dgm:pt>
    <dgm:pt modelId="{3CCF1E94-B4A5-471B-8C16-563B0383EEC6}" type="pres">
      <dgm:prSet presAssocID="{D0BE289B-E13F-430F-891D-B11E3A729326}" presName="compNode" presStyleCnt="0"/>
      <dgm:spPr/>
    </dgm:pt>
    <dgm:pt modelId="{7683FD12-FBA5-4E92-8895-E413A3F2F506}" type="pres">
      <dgm:prSet presAssocID="{D0BE289B-E13F-430F-891D-B11E3A729326}" presName="iconBgRect" presStyleLbl="bgShp" presStyleIdx="3" presStyleCnt="6"/>
      <dgm:spPr>
        <a:prstGeom prst="round2DiagRect">
          <a:avLst>
            <a:gd name="adj1" fmla="val 29727"/>
            <a:gd name="adj2" fmla="val 0"/>
          </a:avLst>
        </a:prstGeom>
      </dgm:spPr>
    </dgm:pt>
    <dgm:pt modelId="{9140FD7D-F7C5-43D3-87E8-69543989821C}" type="pres">
      <dgm:prSet presAssocID="{D0BE289B-E13F-430F-891D-B11E3A72932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gaphone"/>
        </a:ext>
      </dgm:extLst>
    </dgm:pt>
    <dgm:pt modelId="{99402E4F-F4E5-4054-B56C-2C067B8C65E1}" type="pres">
      <dgm:prSet presAssocID="{D0BE289B-E13F-430F-891D-B11E3A729326}" presName="spaceRect" presStyleCnt="0"/>
      <dgm:spPr/>
    </dgm:pt>
    <dgm:pt modelId="{5891C715-5A61-4AF9-9624-9851AADFC57B}" type="pres">
      <dgm:prSet presAssocID="{D0BE289B-E13F-430F-891D-B11E3A729326}" presName="textRect" presStyleLbl="revTx" presStyleIdx="3" presStyleCnt="6">
        <dgm:presLayoutVars>
          <dgm:chMax val="1"/>
          <dgm:chPref val="1"/>
        </dgm:presLayoutVars>
      </dgm:prSet>
      <dgm:spPr/>
    </dgm:pt>
    <dgm:pt modelId="{09C06EFD-8D2A-40F2-A7E8-5D821FFB6446}" type="pres">
      <dgm:prSet presAssocID="{5B80BF63-EA3D-4C45-B29E-A8CB4F242A15}" presName="sibTrans" presStyleCnt="0"/>
      <dgm:spPr/>
    </dgm:pt>
    <dgm:pt modelId="{C71D48E6-F851-4F50-8497-7AFEA01BB1D4}" type="pres">
      <dgm:prSet presAssocID="{6DC83994-BDF3-44B1-803C-D97F7667E525}" presName="compNode" presStyleCnt="0"/>
      <dgm:spPr/>
    </dgm:pt>
    <dgm:pt modelId="{FB665B68-7CEC-46C4-AB8C-1BC42DC89816}" type="pres">
      <dgm:prSet presAssocID="{6DC83994-BDF3-44B1-803C-D97F7667E525}" presName="iconBgRect" presStyleLbl="bgShp" presStyleIdx="4" presStyleCnt="6"/>
      <dgm:spPr>
        <a:prstGeom prst="round2DiagRect">
          <a:avLst>
            <a:gd name="adj1" fmla="val 29727"/>
            <a:gd name="adj2" fmla="val 0"/>
          </a:avLst>
        </a:prstGeom>
      </dgm:spPr>
    </dgm:pt>
    <dgm:pt modelId="{DE85DA39-8B94-4958-9FF4-06490E52FD8E}" type="pres">
      <dgm:prSet presAssocID="{6DC83994-BDF3-44B1-803C-D97F7667E52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nd"/>
        </a:ext>
      </dgm:extLst>
    </dgm:pt>
    <dgm:pt modelId="{4302C3F9-BD6D-4654-A487-D9894BEC02B4}" type="pres">
      <dgm:prSet presAssocID="{6DC83994-BDF3-44B1-803C-D97F7667E525}" presName="spaceRect" presStyleCnt="0"/>
      <dgm:spPr/>
    </dgm:pt>
    <dgm:pt modelId="{81B77DEE-0E47-4510-A2AB-FB67FBDCCCC8}" type="pres">
      <dgm:prSet presAssocID="{6DC83994-BDF3-44B1-803C-D97F7667E525}" presName="textRect" presStyleLbl="revTx" presStyleIdx="4" presStyleCnt="6">
        <dgm:presLayoutVars>
          <dgm:chMax val="1"/>
          <dgm:chPref val="1"/>
        </dgm:presLayoutVars>
      </dgm:prSet>
      <dgm:spPr/>
    </dgm:pt>
    <dgm:pt modelId="{DF77EDEC-441B-40C3-ADFC-09C3AA8CBCDB}" type="pres">
      <dgm:prSet presAssocID="{703C9016-69A0-4585-9F25-52433FEBAAEE}" presName="sibTrans" presStyleCnt="0"/>
      <dgm:spPr/>
    </dgm:pt>
    <dgm:pt modelId="{0391D288-25AB-4516-8B3B-E24DDD45A0FA}" type="pres">
      <dgm:prSet presAssocID="{B758BE3D-E6B8-4A08-B8BD-C51D49F80A9E}" presName="compNode" presStyleCnt="0"/>
      <dgm:spPr/>
    </dgm:pt>
    <dgm:pt modelId="{D9AF7619-418B-49D9-AC0F-1129806D6DBF}" type="pres">
      <dgm:prSet presAssocID="{B758BE3D-E6B8-4A08-B8BD-C51D49F80A9E}" presName="iconBgRect" presStyleLbl="bgShp" presStyleIdx="5" presStyleCnt="6"/>
      <dgm:spPr>
        <a:prstGeom prst="round2DiagRect">
          <a:avLst>
            <a:gd name="adj1" fmla="val 29727"/>
            <a:gd name="adj2" fmla="val 0"/>
          </a:avLst>
        </a:prstGeom>
      </dgm:spPr>
    </dgm:pt>
    <dgm:pt modelId="{834019B1-3818-45CF-BB2D-0A7071C98D0A}" type="pres">
      <dgm:prSet presAssocID="{B758BE3D-E6B8-4A08-B8BD-C51D49F80A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velope"/>
        </a:ext>
      </dgm:extLst>
    </dgm:pt>
    <dgm:pt modelId="{9429E23C-C8F8-4A05-B64F-A7C9AA7982D9}" type="pres">
      <dgm:prSet presAssocID="{B758BE3D-E6B8-4A08-B8BD-C51D49F80A9E}" presName="spaceRect" presStyleCnt="0"/>
      <dgm:spPr/>
    </dgm:pt>
    <dgm:pt modelId="{47722ED0-6999-41B0-B632-7036AF6AB149}" type="pres">
      <dgm:prSet presAssocID="{B758BE3D-E6B8-4A08-B8BD-C51D49F80A9E}" presName="textRect" presStyleLbl="revTx" presStyleIdx="5" presStyleCnt="6">
        <dgm:presLayoutVars>
          <dgm:chMax val="1"/>
          <dgm:chPref val="1"/>
        </dgm:presLayoutVars>
      </dgm:prSet>
      <dgm:spPr/>
    </dgm:pt>
  </dgm:ptLst>
  <dgm:cxnLst>
    <dgm:cxn modelId="{238E140B-B829-4E5B-84BE-D3D21174EE0C}" srcId="{C1FE9F80-3C28-4E77-97AB-9DB3EB285045}" destId="{6DC83994-BDF3-44B1-803C-D97F7667E525}" srcOrd="4" destOrd="0" parTransId="{2E3FC824-7128-455B-8488-32B846AEF0D0}" sibTransId="{703C9016-69A0-4585-9F25-52433FEBAAEE}"/>
    <dgm:cxn modelId="{A03B775C-AE2A-48C2-9F07-20BA2F21DEEE}" srcId="{C1FE9F80-3C28-4E77-97AB-9DB3EB285045}" destId="{B758BE3D-E6B8-4A08-B8BD-C51D49F80A9E}" srcOrd="5" destOrd="0" parTransId="{029B3EC2-8E21-4621-A87F-6700B61C721A}" sibTransId="{CCB5680F-2644-43FE-A454-2993F4077E47}"/>
    <dgm:cxn modelId="{4BE4A55F-8DD3-49FB-8E46-A9E6D4ED23FF}" type="presOf" srcId="{1D497856-7F04-4011-A394-C782E7082560}" destId="{FEEE26E9-0401-458F-AD37-C41B9DF71A18}" srcOrd="0" destOrd="0" presId="urn:microsoft.com/office/officeart/2018/5/layout/IconLeafLabelList"/>
    <dgm:cxn modelId="{3C8B2641-5895-4620-95AA-8F163E114251}" type="presOf" srcId="{EFB6E62C-155C-4F23-BB05-06A42429E09F}" destId="{466EC81C-57D7-4A7B-B80E-4CE340BE138A}" srcOrd="0" destOrd="0" presId="urn:microsoft.com/office/officeart/2018/5/layout/IconLeafLabelList"/>
    <dgm:cxn modelId="{2C26F844-6BCC-48B1-BC7D-ED90C23D9B9B}" srcId="{C1FE9F80-3C28-4E77-97AB-9DB3EB285045}" destId="{A3301D97-3E04-4635-8E63-FEDCE084B38A}" srcOrd="2" destOrd="0" parTransId="{2D987BDC-0FED-4499-9411-24A68C8EFFCF}" sibTransId="{697FD440-8E8C-439F-BA22-7D5B893626F8}"/>
    <dgm:cxn modelId="{7A568F76-A749-4C2B-A34B-F8B3034362BA}" type="presOf" srcId="{D0BE289B-E13F-430F-891D-B11E3A729326}" destId="{5891C715-5A61-4AF9-9624-9851AADFC57B}" srcOrd="0" destOrd="0" presId="urn:microsoft.com/office/officeart/2018/5/layout/IconLeafLabelList"/>
    <dgm:cxn modelId="{A8DC3E7C-F92A-41C4-9C13-87ADA99932A1}" type="presOf" srcId="{B758BE3D-E6B8-4A08-B8BD-C51D49F80A9E}" destId="{47722ED0-6999-41B0-B632-7036AF6AB149}" srcOrd="0" destOrd="0" presId="urn:microsoft.com/office/officeart/2018/5/layout/IconLeafLabelList"/>
    <dgm:cxn modelId="{CBA21E89-18EE-4E7C-BAC0-54A84B2080B0}" srcId="{C1FE9F80-3C28-4E77-97AB-9DB3EB285045}" destId="{D0BE289B-E13F-430F-891D-B11E3A729326}" srcOrd="3" destOrd="0" parTransId="{7EEC3315-C58D-4BB2-89FE-D5887E78D94D}" sibTransId="{5B80BF63-EA3D-4C45-B29E-A8CB4F242A15}"/>
    <dgm:cxn modelId="{802CA99A-1F41-4CC7-BA21-FB434974355D}" type="presOf" srcId="{C1FE9F80-3C28-4E77-97AB-9DB3EB285045}" destId="{312C2835-EE9A-4E63-B0F2-5FDD63ED735A}" srcOrd="0" destOrd="0" presId="urn:microsoft.com/office/officeart/2018/5/layout/IconLeafLabelList"/>
    <dgm:cxn modelId="{50D96DA9-ED47-4453-8801-09818F168D47}" srcId="{C1FE9F80-3C28-4E77-97AB-9DB3EB285045}" destId="{EFB6E62C-155C-4F23-BB05-06A42429E09F}" srcOrd="1" destOrd="0" parTransId="{4AF20D7A-5B21-44EC-992C-31A55CD274AC}" sibTransId="{5489A809-6F10-419B-B103-C5AD331CFECF}"/>
    <dgm:cxn modelId="{3A45E8A9-07FE-452F-B5CA-1F9BCBBB6F37}" type="presOf" srcId="{A3301D97-3E04-4635-8E63-FEDCE084B38A}" destId="{98B0DF67-5F34-48A1-9B96-C97F3F8AF483}" srcOrd="0" destOrd="0" presId="urn:microsoft.com/office/officeart/2018/5/layout/IconLeafLabelList"/>
    <dgm:cxn modelId="{9B78CCBD-617F-4D1A-A49D-876FB3B9582F}" srcId="{C1FE9F80-3C28-4E77-97AB-9DB3EB285045}" destId="{1D497856-7F04-4011-A394-C782E7082560}" srcOrd="0" destOrd="0" parTransId="{A01843D3-38CC-4CD3-B4B8-834DBE6010AE}" sibTransId="{AB4A5671-47AD-4A0F-A0E9-CFB9D7FC03BC}"/>
    <dgm:cxn modelId="{1C191DDA-9C2E-4D7D-ADD2-99B570544A12}" type="presOf" srcId="{6DC83994-BDF3-44B1-803C-D97F7667E525}" destId="{81B77DEE-0E47-4510-A2AB-FB67FBDCCCC8}" srcOrd="0" destOrd="0" presId="urn:microsoft.com/office/officeart/2018/5/layout/IconLeafLabelList"/>
    <dgm:cxn modelId="{44E58E46-ADEA-4B92-BEA5-C4E12F842479}" type="presParOf" srcId="{312C2835-EE9A-4E63-B0F2-5FDD63ED735A}" destId="{295AE376-FAAF-46F0-9EB5-9A92655B1739}" srcOrd="0" destOrd="0" presId="urn:microsoft.com/office/officeart/2018/5/layout/IconLeafLabelList"/>
    <dgm:cxn modelId="{A3AE6B33-4F88-490B-82C8-23D17E0AC84F}" type="presParOf" srcId="{295AE376-FAAF-46F0-9EB5-9A92655B1739}" destId="{6F8AB89C-E314-4A0E-A2CD-0763D0B9DAF9}" srcOrd="0" destOrd="0" presId="urn:microsoft.com/office/officeart/2018/5/layout/IconLeafLabelList"/>
    <dgm:cxn modelId="{5E65148F-6AD9-4658-ADBE-A5F5EDF58971}" type="presParOf" srcId="{295AE376-FAAF-46F0-9EB5-9A92655B1739}" destId="{0A044CBF-560C-412A-AE89-CBF4E7D074A6}" srcOrd="1" destOrd="0" presId="urn:microsoft.com/office/officeart/2018/5/layout/IconLeafLabelList"/>
    <dgm:cxn modelId="{1D45DEA5-4CD0-4770-977F-4F420B28BDDB}" type="presParOf" srcId="{295AE376-FAAF-46F0-9EB5-9A92655B1739}" destId="{A11DABDA-CFFE-495A-A5B0-C3CD09CA2211}" srcOrd="2" destOrd="0" presId="urn:microsoft.com/office/officeart/2018/5/layout/IconLeafLabelList"/>
    <dgm:cxn modelId="{5BF5450A-AAD3-4806-A304-F52F2376B46D}" type="presParOf" srcId="{295AE376-FAAF-46F0-9EB5-9A92655B1739}" destId="{FEEE26E9-0401-458F-AD37-C41B9DF71A18}" srcOrd="3" destOrd="0" presId="urn:microsoft.com/office/officeart/2018/5/layout/IconLeafLabelList"/>
    <dgm:cxn modelId="{18EB159B-8417-49DB-A5EC-8CE15F16A1E1}" type="presParOf" srcId="{312C2835-EE9A-4E63-B0F2-5FDD63ED735A}" destId="{20815BFB-C558-439F-9CFE-E1ABB978DBE6}" srcOrd="1" destOrd="0" presId="urn:microsoft.com/office/officeart/2018/5/layout/IconLeafLabelList"/>
    <dgm:cxn modelId="{677DF51D-773D-4E33-BBD8-017B4F9E78F6}" type="presParOf" srcId="{312C2835-EE9A-4E63-B0F2-5FDD63ED735A}" destId="{EF4E921C-82FA-4C2D-BE72-90414F06CBF9}" srcOrd="2" destOrd="0" presId="urn:microsoft.com/office/officeart/2018/5/layout/IconLeafLabelList"/>
    <dgm:cxn modelId="{168965F8-886B-4F22-800D-1543016E7F85}" type="presParOf" srcId="{EF4E921C-82FA-4C2D-BE72-90414F06CBF9}" destId="{D530126B-D2CF-46FC-A3F5-DF2793BEE896}" srcOrd="0" destOrd="0" presId="urn:microsoft.com/office/officeart/2018/5/layout/IconLeafLabelList"/>
    <dgm:cxn modelId="{823C70CB-5A6F-48F2-BDA8-ED0EE7B75DB5}" type="presParOf" srcId="{EF4E921C-82FA-4C2D-BE72-90414F06CBF9}" destId="{E8DAAB8D-43E6-4E51-8E80-3228C957A552}" srcOrd="1" destOrd="0" presId="urn:microsoft.com/office/officeart/2018/5/layout/IconLeafLabelList"/>
    <dgm:cxn modelId="{085BEAB2-2244-4109-9E8F-3EB7D5BD9C5C}" type="presParOf" srcId="{EF4E921C-82FA-4C2D-BE72-90414F06CBF9}" destId="{B8B4F031-A82F-4F68-8B73-F357DE0D4377}" srcOrd="2" destOrd="0" presId="urn:microsoft.com/office/officeart/2018/5/layout/IconLeafLabelList"/>
    <dgm:cxn modelId="{F57828EF-9621-4EBF-8B00-E188BC5C9F2B}" type="presParOf" srcId="{EF4E921C-82FA-4C2D-BE72-90414F06CBF9}" destId="{466EC81C-57D7-4A7B-B80E-4CE340BE138A}" srcOrd="3" destOrd="0" presId="urn:microsoft.com/office/officeart/2018/5/layout/IconLeafLabelList"/>
    <dgm:cxn modelId="{CC10CC9E-357D-4867-B01E-F2A0A652A14B}" type="presParOf" srcId="{312C2835-EE9A-4E63-B0F2-5FDD63ED735A}" destId="{0FAFAB1F-A023-41DF-9722-6925900465BC}" srcOrd="3" destOrd="0" presId="urn:microsoft.com/office/officeart/2018/5/layout/IconLeafLabelList"/>
    <dgm:cxn modelId="{978193F8-C2F9-4D91-9F5E-059AE47070D1}" type="presParOf" srcId="{312C2835-EE9A-4E63-B0F2-5FDD63ED735A}" destId="{EF4AC58E-B0C1-40BB-A205-8F9F3E204DAE}" srcOrd="4" destOrd="0" presId="urn:microsoft.com/office/officeart/2018/5/layout/IconLeafLabelList"/>
    <dgm:cxn modelId="{D47075AF-6849-4917-96ED-F9DFF4226216}" type="presParOf" srcId="{EF4AC58E-B0C1-40BB-A205-8F9F3E204DAE}" destId="{017032FF-3DC3-4566-90BF-9A93F6CFCD64}" srcOrd="0" destOrd="0" presId="urn:microsoft.com/office/officeart/2018/5/layout/IconLeafLabelList"/>
    <dgm:cxn modelId="{DCCB2903-9576-4779-8025-E0BC224C21D5}" type="presParOf" srcId="{EF4AC58E-B0C1-40BB-A205-8F9F3E204DAE}" destId="{07AF3B5F-D0F6-40A9-9CC6-76527166B185}" srcOrd="1" destOrd="0" presId="urn:microsoft.com/office/officeart/2018/5/layout/IconLeafLabelList"/>
    <dgm:cxn modelId="{0C68C9F2-0A36-4E0C-B136-E21802C39638}" type="presParOf" srcId="{EF4AC58E-B0C1-40BB-A205-8F9F3E204DAE}" destId="{B4138787-5E50-4441-BFCA-665BE57C083E}" srcOrd="2" destOrd="0" presId="urn:microsoft.com/office/officeart/2018/5/layout/IconLeafLabelList"/>
    <dgm:cxn modelId="{B417C507-BA44-46B8-81CE-EE22B284C789}" type="presParOf" srcId="{EF4AC58E-B0C1-40BB-A205-8F9F3E204DAE}" destId="{98B0DF67-5F34-48A1-9B96-C97F3F8AF483}" srcOrd="3" destOrd="0" presId="urn:microsoft.com/office/officeart/2018/5/layout/IconLeafLabelList"/>
    <dgm:cxn modelId="{E3628A03-820F-4181-8DBF-16BAB6E9A69E}" type="presParOf" srcId="{312C2835-EE9A-4E63-B0F2-5FDD63ED735A}" destId="{F38AAB9F-0B11-4B28-8E4D-7593E8E5FFBD}" srcOrd="5" destOrd="0" presId="urn:microsoft.com/office/officeart/2018/5/layout/IconLeafLabelList"/>
    <dgm:cxn modelId="{C724526C-121C-4099-B49F-E706D11E7F65}" type="presParOf" srcId="{312C2835-EE9A-4E63-B0F2-5FDD63ED735A}" destId="{3CCF1E94-B4A5-471B-8C16-563B0383EEC6}" srcOrd="6" destOrd="0" presId="urn:microsoft.com/office/officeart/2018/5/layout/IconLeafLabelList"/>
    <dgm:cxn modelId="{A5B90E41-BF0E-45F2-9ED4-6F4C763BD77A}" type="presParOf" srcId="{3CCF1E94-B4A5-471B-8C16-563B0383EEC6}" destId="{7683FD12-FBA5-4E92-8895-E413A3F2F506}" srcOrd="0" destOrd="0" presId="urn:microsoft.com/office/officeart/2018/5/layout/IconLeafLabelList"/>
    <dgm:cxn modelId="{6BE2FAC4-958D-498B-8202-A88271F0EC25}" type="presParOf" srcId="{3CCF1E94-B4A5-471B-8C16-563B0383EEC6}" destId="{9140FD7D-F7C5-43D3-87E8-69543989821C}" srcOrd="1" destOrd="0" presId="urn:microsoft.com/office/officeart/2018/5/layout/IconLeafLabelList"/>
    <dgm:cxn modelId="{A524B6AA-E17E-4543-86BA-BCE5951A710E}" type="presParOf" srcId="{3CCF1E94-B4A5-471B-8C16-563B0383EEC6}" destId="{99402E4F-F4E5-4054-B56C-2C067B8C65E1}" srcOrd="2" destOrd="0" presId="urn:microsoft.com/office/officeart/2018/5/layout/IconLeafLabelList"/>
    <dgm:cxn modelId="{2C4B7389-7981-4C47-8AC6-436C3A44EAC6}" type="presParOf" srcId="{3CCF1E94-B4A5-471B-8C16-563B0383EEC6}" destId="{5891C715-5A61-4AF9-9624-9851AADFC57B}" srcOrd="3" destOrd="0" presId="urn:microsoft.com/office/officeart/2018/5/layout/IconLeafLabelList"/>
    <dgm:cxn modelId="{10076141-6A8F-496C-ADC6-E4C9ECB46413}" type="presParOf" srcId="{312C2835-EE9A-4E63-B0F2-5FDD63ED735A}" destId="{09C06EFD-8D2A-40F2-A7E8-5D821FFB6446}" srcOrd="7" destOrd="0" presId="urn:microsoft.com/office/officeart/2018/5/layout/IconLeafLabelList"/>
    <dgm:cxn modelId="{2C5F7E57-469E-488D-82E4-4F1E7FCD938A}" type="presParOf" srcId="{312C2835-EE9A-4E63-B0F2-5FDD63ED735A}" destId="{C71D48E6-F851-4F50-8497-7AFEA01BB1D4}" srcOrd="8" destOrd="0" presId="urn:microsoft.com/office/officeart/2018/5/layout/IconLeafLabelList"/>
    <dgm:cxn modelId="{11C397DB-499B-4B34-9DCB-018B08B7DD42}" type="presParOf" srcId="{C71D48E6-F851-4F50-8497-7AFEA01BB1D4}" destId="{FB665B68-7CEC-46C4-AB8C-1BC42DC89816}" srcOrd="0" destOrd="0" presId="urn:microsoft.com/office/officeart/2018/5/layout/IconLeafLabelList"/>
    <dgm:cxn modelId="{453699FF-B56B-4965-9E1F-8BC76783DD1B}" type="presParOf" srcId="{C71D48E6-F851-4F50-8497-7AFEA01BB1D4}" destId="{DE85DA39-8B94-4958-9FF4-06490E52FD8E}" srcOrd="1" destOrd="0" presId="urn:microsoft.com/office/officeart/2018/5/layout/IconLeafLabelList"/>
    <dgm:cxn modelId="{9C48C9FF-45BF-455D-B5AA-1181A7CD914A}" type="presParOf" srcId="{C71D48E6-F851-4F50-8497-7AFEA01BB1D4}" destId="{4302C3F9-BD6D-4654-A487-D9894BEC02B4}" srcOrd="2" destOrd="0" presId="urn:microsoft.com/office/officeart/2018/5/layout/IconLeafLabelList"/>
    <dgm:cxn modelId="{5E0B527E-9492-4087-BAAD-A490EED11518}" type="presParOf" srcId="{C71D48E6-F851-4F50-8497-7AFEA01BB1D4}" destId="{81B77DEE-0E47-4510-A2AB-FB67FBDCCCC8}" srcOrd="3" destOrd="0" presId="urn:microsoft.com/office/officeart/2018/5/layout/IconLeafLabelList"/>
    <dgm:cxn modelId="{294EEDFC-92CB-4D4C-B19A-5B7ADE8011EE}" type="presParOf" srcId="{312C2835-EE9A-4E63-B0F2-5FDD63ED735A}" destId="{DF77EDEC-441B-40C3-ADFC-09C3AA8CBCDB}" srcOrd="9" destOrd="0" presId="urn:microsoft.com/office/officeart/2018/5/layout/IconLeafLabelList"/>
    <dgm:cxn modelId="{D4E7C072-CE76-4CC9-9B1B-05052A7B1EBB}" type="presParOf" srcId="{312C2835-EE9A-4E63-B0F2-5FDD63ED735A}" destId="{0391D288-25AB-4516-8B3B-E24DDD45A0FA}" srcOrd="10" destOrd="0" presId="urn:microsoft.com/office/officeart/2018/5/layout/IconLeafLabelList"/>
    <dgm:cxn modelId="{E2756EC6-F0D4-4EC4-8F29-E2966A44DA68}" type="presParOf" srcId="{0391D288-25AB-4516-8B3B-E24DDD45A0FA}" destId="{D9AF7619-418B-49D9-AC0F-1129806D6DBF}" srcOrd="0" destOrd="0" presId="urn:microsoft.com/office/officeart/2018/5/layout/IconLeafLabelList"/>
    <dgm:cxn modelId="{0700CFD1-9C87-4D6B-8719-67DB741829F4}" type="presParOf" srcId="{0391D288-25AB-4516-8B3B-E24DDD45A0FA}" destId="{834019B1-3818-45CF-BB2D-0A7071C98D0A}" srcOrd="1" destOrd="0" presId="urn:microsoft.com/office/officeart/2018/5/layout/IconLeafLabelList"/>
    <dgm:cxn modelId="{7DAB57F2-A86C-4DD9-8C29-C89F26BDEC02}" type="presParOf" srcId="{0391D288-25AB-4516-8B3B-E24DDD45A0FA}" destId="{9429E23C-C8F8-4A05-B64F-A7C9AA7982D9}" srcOrd="2" destOrd="0" presId="urn:microsoft.com/office/officeart/2018/5/layout/IconLeafLabelList"/>
    <dgm:cxn modelId="{F2971226-0D9B-4731-B255-00973A1813A6}" type="presParOf" srcId="{0391D288-25AB-4516-8B3B-E24DDD45A0FA}" destId="{47722ED0-6999-41B0-B632-7036AF6AB14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A250C-0F16-483C-8FAE-DFA981B5FAA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3EFB56-3CF7-44A2-8158-A955E4448D44}">
      <dgm:prSet/>
      <dgm:spPr/>
      <dgm:t>
        <a:bodyPr/>
        <a:lstStyle/>
        <a:p>
          <a:pPr>
            <a:lnSpc>
              <a:spcPct val="100000"/>
            </a:lnSpc>
          </a:pPr>
          <a:r>
            <a:rPr lang="en-US" b="1"/>
            <a:t>PreviousPurchases</a:t>
          </a:r>
          <a:r>
            <a:rPr lang="en-US"/>
            <a:t>: Number of previous purchases made by the customer.</a:t>
          </a:r>
        </a:p>
      </dgm:t>
    </dgm:pt>
    <dgm:pt modelId="{57DC8EE7-BF5B-468F-B3AD-71C59847D337}" type="parTrans" cxnId="{394700F4-8C47-467F-AA90-3D3BC4A3A985}">
      <dgm:prSet/>
      <dgm:spPr/>
      <dgm:t>
        <a:bodyPr/>
        <a:lstStyle/>
        <a:p>
          <a:endParaRPr lang="en-US"/>
        </a:p>
      </dgm:t>
    </dgm:pt>
    <dgm:pt modelId="{88D5D0A7-FE93-4BBF-819E-7C722674415B}" type="sibTrans" cxnId="{394700F4-8C47-467F-AA90-3D3BC4A3A985}">
      <dgm:prSet/>
      <dgm:spPr/>
      <dgm:t>
        <a:bodyPr/>
        <a:lstStyle/>
        <a:p>
          <a:endParaRPr lang="en-US"/>
        </a:p>
      </dgm:t>
    </dgm:pt>
    <dgm:pt modelId="{209BCC24-3F50-47A7-8A52-DCF819A4D796}">
      <dgm:prSet/>
      <dgm:spPr/>
      <dgm:t>
        <a:bodyPr/>
        <a:lstStyle/>
        <a:p>
          <a:pPr>
            <a:lnSpc>
              <a:spcPct val="100000"/>
            </a:lnSpc>
          </a:pPr>
          <a:r>
            <a:rPr lang="en-US" b="1"/>
            <a:t>LoyaltyPoints</a:t>
          </a:r>
          <a:r>
            <a:rPr lang="en-US"/>
            <a:t>: Number of loyalty points accumulated by the customer.</a:t>
          </a:r>
        </a:p>
      </dgm:t>
    </dgm:pt>
    <dgm:pt modelId="{CD82FAEB-1100-4F77-AAFE-5E62B8C208B3}" type="parTrans" cxnId="{22F2B3EA-4C6F-437D-98E5-5E2A21E6C581}">
      <dgm:prSet/>
      <dgm:spPr/>
      <dgm:t>
        <a:bodyPr/>
        <a:lstStyle/>
        <a:p>
          <a:endParaRPr lang="en-US"/>
        </a:p>
      </dgm:t>
    </dgm:pt>
    <dgm:pt modelId="{5F93C33C-C765-4298-A588-C72A2FC9C345}" type="sibTrans" cxnId="{22F2B3EA-4C6F-437D-98E5-5E2A21E6C581}">
      <dgm:prSet/>
      <dgm:spPr/>
      <dgm:t>
        <a:bodyPr/>
        <a:lstStyle/>
        <a:p>
          <a:endParaRPr lang="en-US"/>
        </a:p>
      </dgm:t>
    </dgm:pt>
    <dgm:pt modelId="{6D16D27B-5DAF-40AB-BC66-443083295533}">
      <dgm:prSet/>
      <dgm:spPr/>
      <dgm:t>
        <a:bodyPr/>
        <a:lstStyle/>
        <a:p>
          <a:pPr>
            <a:lnSpc>
              <a:spcPct val="100000"/>
            </a:lnSpc>
          </a:pPr>
          <a:r>
            <a:rPr lang="en-US" b="1"/>
            <a:t>Conversion</a:t>
          </a:r>
          <a:r>
            <a:rPr lang="en-US"/>
            <a:t>: Binary variable indicating whether the customer converted (1) or not (0).</a:t>
          </a:r>
        </a:p>
      </dgm:t>
    </dgm:pt>
    <dgm:pt modelId="{0E9AC2CF-C07D-4F64-B31F-B83A7994D516}" type="parTrans" cxnId="{E6655A64-1AC1-4E14-A789-617F05F27DC9}">
      <dgm:prSet/>
      <dgm:spPr/>
      <dgm:t>
        <a:bodyPr/>
        <a:lstStyle/>
        <a:p>
          <a:endParaRPr lang="en-US"/>
        </a:p>
      </dgm:t>
    </dgm:pt>
    <dgm:pt modelId="{16417346-08B8-4116-B864-BC2CEA7091D4}" type="sibTrans" cxnId="{E6655A64-1AC1-4E14-A789-617F05F27DC9}">
      <dgm:prSet/>
      <dgm:spPr/>
      <dgm:t>
        <a:bodyPr/>
        <a:lstStyle/>
        <a:p>
          <a:endParaRPr lang="en-US"/>
        </a:p>
      </dgm:t>
    </dgm:pt>
    <dgm:pt modelId="{406DD1E1-1EB4-49CD-ADD0-C9512497529C}" type="pres">
      <dgm:prSet presAssocID="{CE6A250C-0F16-483C-8FAE-DFA981B5FAAD}" presName="root" presStyleCnt="0">
        <dgm:presLayoutVars>
          <dgm:dir/>
          <dgm:resizeHandles val="exact"/>
        </dgm:presLayoutVars>
      </dgm:prSet>
      <dgm:spPr/>
    </dgm:pt>
    <dgm:pt modelId="{0E82AFFA-848E-496B-AABE-147AC679019E}" type="pres">
      <dgm:prSet presAssocID="{643EFB56-3CF7-44A2-8158-A955E4448D44}" presName="compNode" presStyleCnt="0"/>
      <dgm:spPr/>
    </dgm:pt>
    <dgm:pt modelId="{F1A4093C-4687-40B4-AE56-487444601B47}" type="pres">
      <dgm:prSet presAssocID="{643EFB56-3CF7-44A2-8158-A955E4448D44}" presName="bgRect" presStyleLbl="bgShp" presStyleIdx="0" presStyleCnt="3"/>
      <dgm:spPr/>
    </dgm:pt>
    <dgm:pt modelId="{DC4FBC9A-B606-4D8B-A58D-37E86B258181}" type="pres">
      <dgm:prSet presAssocID="{643EFB56-3CF7-44A2-8158-A955E4448D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
        </a:ext>
      </dgm:extLst>
    </dgm:pt>
    <dgm:pt modelId="{A8D06D18-1840-4000-9088-AA4E747559DE}" type="pres">
      <dgm:prSet presAssocID="{643EFB56-3CF7-44A2-8158-A955E4448D44}" presName="spaceRect" presStyleCnt="0"/>
      <dgm:spPr/>
    </dgm:pt>
    <dgm:pt modelId="{71083B85-EA27-492B-8631-9120666A42C3}" type="pres">
      <dgm:prSet presAssocID="{643EFB56-3CF7-44A2-8158-A955E4448D44}" presName="parTx" presStyleLbl="revTx" presStyleIdx="0" presStyleCnt="3">
        <dgm:presLayoutVars>
          <dgm:chMax val="0"/>
          <dgm:chPref val="0"/>
        </dgm:presLayoutVars>
      </dgm:prSet>
      <dgm:spPr/>
    </dgm:pt>
    <dgm:pt modelId="{80D43371-8C68-4FB2-BC6E-E338D605E307}" type="pres">
      <dgm:prSet presAssocID="{88D5D0A7-FE93-4BBF-819E-7C722674415B}" presName="sibTrans" presStyleCnt="0"/>
      <dgm:spPr/>
    </dgm:pt>
    <dgm:pt modelId="{BA3511B5-8B4D-4D84-B01F-210F3EA96276}" type="pres">
      <dgm:prSet presAssocID="{209BCC24-3F50-47A7-8A52-DCF819A4D796}" presName="compNode" presStyleCnt="0"/>
      <dgm:spPr/>
    </dgm:pt>
    <dgm:pt modelId="{FA3E684C-736C-4B8F-A932-83F946358B02}" type="pres">
      <dgm:prSet presAssocID="{209BCC24-3F50-47A7-8A52-DCF819A4D796}" presName="bgRect" presStyleLbl="bgShp" presStyleIdx="1" presStyleCnt="3"/>
      <dgm:spPr/>
    </dgm:pt>
    <dgm:pt modelId="{DFA108AB-5C8C-4A8D-82A3-55FAAE6EE27E}" type="pres">
      <dgm:prSet presAssocID="{209BCC24-3F50-47A7-8A52-DCF819A4D79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B50809C-9260-45CC-8C61-A183ABB52273}" type="pres">
      <dgm:prSet presAssocID="{209BCC24-3F50-47A7-8A52-DCF819A4D796}" presName="spaceRect" presStyleCnt="0"/>
      <dgm:spPr/>
    </dgm:pt>
    <dgm:pt modelId="{A9128190-D036-430A-B008-5794094DB73C}" type="pres">
      <dgm:prSet presAssocID="{209BCC24-3F50-47A7-8A52-DCF819A4D796}" presName="parTx" presStyleLbl="revTx" presStyleIdx="1" presStyleCnt="3">
        <dgm:presLayoutVars>
          <dgm:chMax val="0"/>
          <dgm:chPref val="0"/>
        </dgm:presLayoutVars>
      </dgm:prSet>
      <dgm:spPr/>
    </dgm:pt>
    <dgm:pt modelId="{5D079256-99B2-4DD7-A1D1-DE8E114D4606}" type="pres">
      <dgm:prSet presAssocID="{5F93C33C-C765-4298-A588-C72A2FC9C345}" presName="sibTrans" presStyleCnt="0"/>
      <dgm:spPr/>
    </dgm:pt>
    <dgm:pt modelId="{CEFF4877-C989-4A7D-ADDA-CBEAAF21634C}" type="pres">
      <dgm:prSet presAssocID="{6D16D27B-5DAF-40AB-BC66-443083295533}" presName="compNode" presStyleCnt="0"/>
      <dgm:spPr/>
    </dgm:pt>
    <dgm:pt modelId="{D93DE113-9022-4DE4-A25F-39EC51D21B70}" type="pres">
      <dgm:prSet presAssocID="{6D16D27B-5DAF-40AB-BC66-443083295533}" presName="bgRect" presStyleLbl="bgShp" presStyleIdx="2" presStyleCnt="3"/>
      <dgm:spPr/>
    </dgm:pt>
    <dgm:pt modelId="{00530133-1244-4A29-947E-5952A564160E}" type="pres">
      <dgm:prSet presAssocID="{6D16D27B-5DAF-40AB-BC66-4430832955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552CF18-F6C7-42FE-8DA1-790DEA5F330F}" type="pres">
      <dgm:prSet presAssocID="{6D16D27B-5DAF-40AB-BC66-443083295533}" presName="spaceRect" presStyleCnt="0"/>
      <dgm:spPr/>
    </dgm:pt>
    <dgm:pt modelId="{4DCB55C5-8373-4261-A285-7BA56A742E15}" type="pres">
      <dgm:prSet presAssocID="{6D16D27B-5DAF-40AB-BC66-443083295533}" presName="parTx" presStyleLbl="revTx" presStyleIdx="2" presStyleCnt="3">
        <dgm:presLayoutVars>
          <dgm:chMax val="0"/>
          <dgm:chPref val="0"/>
        </dgm:presLayoutVars>
      </dgm:prSet>
      <dgm:spPr/>
    </dgm:pt>
  </dgm:ptLst>
  <dgm:cxnLst>
    <dgm:cxn modelId="{721D4422-8709-4E7B-AD0A-4ACDB62EA5C4}" type="presOf" srcId="{6D16D27B-5DAF-40AB-BC66-443083295533}" destId="{4DCB55C5-8373-4261-A285-7BA56A742E15}" srcOrd="0" destOrd="0" presId="urn:microsoft.com/office/officeart/2018/2/layout/IconVerticalSolidList"/>
    <dgm:cxn modelId="{E6655A64-1AC1-4E14-A789-617F05F27DC9}" srcId="{CE6A250C-0F16-483C-8FAE-DFA981B5FAAD}" destId="{6D16D27B-5DAF-40AB-BC66-443083295533}" srcOrd="2" destOrd="0" parTransId="{0E9AC2CF-C07D-4F64-B31F-B83A7994D516}" sibTransId="{16417346-08B8-4116-B864-BC2CEA7091D4}"/>
    <dgm:cxn modelId="{53BAC36B-DF3D-4328-BF25-C89A68554C23}" type="presOf" srcId="{643EFB56-3CF7-44A2-8158-A955E4448D44}" destId="{71083B85-EA27-492B-8631-9120666A42C3}" srcOrd="0" destOrd="0" presId="urn:microsoft.com/office/officeart/2018/2/layout/IconVerticalSolidList"/>
    <dgm:cxn modelId="{1071E4C5-2DC0-4CDE-BC87-EE891AC46957}" type="presOf" srcId="{CE6A250C-0F16-483C-8FAE-DFA981B5FAAD}" destId="{406DD1E1-1EB4-49CD-ADD0-C9512497529C}" srcOrd="0" destOrd="0" presId="urn:microsoft.com/office/officeart/2018/2/layout/IconVerticalSolidList"/>
    <dgm:cxn modelId="{E113F8C7-141C-484C-B51E-59D8E6CFC4CA}" type="presOf" srcId="{209BCC24-3F50-47A7-8A52-DCF819A4D796}" destId="{A9128190-D036-430A-B008-5794094DB73C}" srcOrd="0" destOrd="0" presId="urn:microsoft.com/office/officeart/2018/2/layout/IconVerticalSolidList"/>
    <dgm:cxn modelId="{22F2B3EA-4C6F-437D-98E5-5E2A21E6C581}" srcId="{CE6A250C-0F16-483C-8FAE-DFA981B5FAAD}" destId="{209BCC24-3F50-47A7-8A52-DCF819A4D796}" srcOrd="1" destOrd="0" parTransId="{CD82FAEB-1100-4F77-AAFE-5E62B8C208B3}" sibTransId="{5F93C33C-C765-4298-A588-C72A2FC9C345}"/>
    <dgm:cxn modelId="{394700F4-8C47-467F-AA90-3D3BC4A3A985}" srcId="{CE6A250C-0F16-483C-8FAE-DFA981B5FAAD}" destId="{643EFB56-3CF7-44A2-8158-A955E4448D44}" srcOrd="0" destOrd="0" parTransId="{57DC8EE7-BF5B-468F-B3AD-71C59847D337}" sibTransId="{88D5D0A7-FE93-4BBF-819E-7C722674415B}"/>
    <dgm:cxn modelId="{D83DF5EB-E52E-4A7E-AD79-9A48DBB04050}" type="presParOf" srcId="{406DD1E1-1EB4-49CD-ADD0-C9512497529C}" destId="{0E82AFFA-848E-496B-AABE-147AC679019E}" srcOrd="0" destOrd="0" presId="urn:microsoft.com/office/officeart/2018/2/layout/IconVerticalSolidList"/>
    <dgm:cxn modelId="{D3D0A309-6BB9-43C0-9599-7ABC4D5DFAFF}" type="presParOf" srcId="{0E82AFFA-848E-496B-AABE-147AC679019E}" destId="{F1A4093C-4687-40B4-AE56-487444601B47}" srcOrd="0" destOrd="0" presId="urn:microsoft.com/office/officeart/2018/2/layout/IconVerticalSolidList"/>
    <dgm:cxn modelId="{B41AD94C-EC02-4E69-8405-94F25AA4E82E}" type="presParOf" srcId="{0E82AFFA-848E-496B-AABE-147AC679019E}" destId="{DC4FBC9A-B606-4D8B-A58D-37E86B258181}" srcOrd="1" destOrd="0" presId="urn:microsoft.com/office/officeart/2018/2/layout/IconVerticalSolidList"/>
    <dgm:cxn modelId="{AF73408F-0B15-49B2-A969-E5685A85755A}" type="presParOf" srcId="{0E82AFFA-848E-496B-AABE-147AC679019E}" destId="{A8D06D18-1840-4000-9088-AA4E747559DE}" srcOrd="2" destOrd="0" presId="urn:microsoft.com/office/officeart/2018/2/layout/IconVerticalSolidList"/>
    <dgm:cxn modelId="{0B84012D-5917-43CE-B893-BB1E03A090D8}" type="presParOf" srcId="{0E82AFFA-848E-496B-AABE-147AC679019E}" destId="{71083B85-EA27-492B-8631-9120666A42C3}" srcOrd="3" destOrd="0" presId="urn:microsoft.com/office/officeart/2018/2/layout/IconVerticalSolidList"/>
    <dgm:cxn modelId="{57B6BCAB-D625-45B3-A4E2-55863217BDFC}" type="presParOf" srcId="{406DD1E1-1EB4-49CD-ADD0-C9512497529C}" destId="{80D43371-8C68-4FB2-BC6E-E338D605E307}" srcOrd="1" destOrd="0" presId="urn:microsoft.com/office/officeart/2018/2/layout/IconVerticalSolidList"/>
    <dgm:cxn modelId="{44FD1836-5402-45F8-BE9E-39DAA67ECC08}" type="presParOf" srcId="{406DD1E1-1EB4-49CD-ADD0-C9512497529C}" destId="{BA3511B5-8B4D-4D84-B01F-210F3EA96276}" srcOrd="2" destOrd="0" presId="urn:microsoft.com/office/officeart/2018/2/layout/IconVerticalSolidList"/>
    <dgm:cxn modelId="{F63650E8-4849-40EF-859D-6E51548F229D}" type="presParOf" srcId="{BA3511B5-8B4D-4D84-B01F-210F3EA96276}" destId="{FA3E684C-736C-4B8F-A932-83F946358B02}" srcOrd="0" destOrd="0" presId="urn:microsoft.com/office/officeart/2018/2/layout/IconVerticalSolidList"/>
    <dgm:cxn modelId="{F8D2473B-0FE3-4183-93EF-6B8030608F5E}" type="presParOf" srcId="{BA3511B5-8B4D-4D84-B01F-210F3EA96276}" destId="{DFA108AB-5C8C-4A8D-82A3-55FAAE6EE27E}" srcOrd="1" destOrd="0" presId="urn:microsoft.com/office/officeart/2018/2/layout/IconVerticalSolidList"/>
    <dgm:cxn modelId="{4C1C1D8A-0C0D-4751-BB28-DF8150BCB156}" type="presParOf" srcId="{BA3511B5-8B4D-4D84-B01F-210F3EA96276}" destId="{DB50809C-9260-45CC-8C61-A183ABB52273}" srcOrd="2" destOrd="0" presId="urn:microsoft.com/office/officeart/2018/2/layout/IconVerticalSolidList"/>
    <dgm:cxn modelId="{F582A9E5-7841-49BE-8D18-6DBE4FA6F975}" type="presParOf" srcId="{BA3511B5-8B4D-4D84-B01F-210F3EA96276}" destId="{A9128190-D036-430A-B008-5794094DB73C}" srcOrd="3" destOrd="0" presId="urn:microsoft.com/office/officeart/2018/2/layout/IconVerticalSolidList"/>
    <dgm:cxn modelId="{BE92A44F-ABC5-4F9B-A3A2-69BC0BB304A6}" type="presParOf" srcId="{406DD1E1-1EB4-49CD-ADD0-C9512497529C}" destId="{5D079256-99B2-4DD7-A1D1-DE8E114D4606}" srcOrd="3" destOrd="0" presId="urn:microsoft.com/office/officeart/2018/2/layout/IconVerticalSolidList"/>
    <dgm:cxn modelId="{3BBABED8-F0CE-489A-8DD1-58A95290CE60}" type="presParOf" srcId="{406DD1E1-1EB4-49CD-ADD0-C9512497529C}" destId="{CEFF4877-C989-4A7D-ADDA-CBEAAF21634C}" srcOrd="4" destOrd="0" presId="urn:microsoft.com/office/officeart/2018/2/layout/IconVerticalSolidList"/>
    <dgm:cxn modelId="{8AA5753D-97DA-47F9-8A4D-B11D0ED6F96B}" type="presParOf" srcId="{CEFF4877-C989-4A7D-ADDA-CBEAAF21634C}" destId="{D93DE113-9022-4DE4-A25F-39EC51D21B70}" srcOrd="0" destOrd="0" presId="urn:microsoft.com/office/officeart/2018/2/layout/IconVerticalSolidList"/>
    <dgm:cxn modelId="{6D656A40-838D-4708-B7AF-7D1FCF018FA8}" type="presParOf" srcId="{CEFF4877-C989-4A7D-ADDA-CBEAAF21634C}" destId="{00530133-1244-4A29-947E-5952A564160E}" srcOrd="1" destOrd="0" presId="urn:microsoft.com/office/officeart/2018/2/layout/IconVerticalSolidList"/>
    <dgm:cxn modelId="{72E84AC6-8608-4CF3-991D-8FBCF5602603}" type="presParOf" srcId="{CEFF4877-C989-4A7D-ADDA-CBEAAF21634C}" destId="{6552CF18-F6C7-42FE-8DA1-790DEA5F330F}" srcOrd="2" destOrd="0" presId="urn:microsoft.com/office/officeart/2018/2/layout/IconVerticalSolidList"/>
    <dgm:cxn modelId="{7E92CA9E-0976-4B5C-8E1A-CBB0E2FAB7A0}" type="presParOf" srcId="{CEFF4877-C989-4A7D-ADDA-CBEAAF21634C}" destId="{4DCB55C5-8373-4261-A285-7BA56A742E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291C00-5EDE-4EF4-AA9D-EAD947E2A0E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13133C-7C3A-4933-BAD4-C043B00F472B}">
      <dgm:prSet/>
      <dgm:spPr/>
      <dgm:t>
        <a:bodyPr/>
        <a:lstStyle/>
        <a:p>
          <a:r>
            <a:rPr lang="en-US"/>
            <a:t>Overview of Analysis:</a:t>
          </a:r>
        </a:p>
      </dgm:t>
    </dgm:pt>
    <dgm:pt modelId="{D73A6861-6D39-4976-ABE2-CE3F189C861D}" type="parTrans" cxnId="{82155126-74D5-4731-B04E-3153FBB025E8}">
      <dgm:prSet/>
      <dgm:spPr/>
      <dgm:t>
        <a:bodyPr/>
        <a:lstStyle/>
        <a:p>
          <a:endParaRPr lang="en-US"/>
        </a:p>
      </dgm:t>
    </dgm:pt>
    <dgm:pt modelId="{38C2455B-1DDE-40E6-8FE7-9E455ED85A69}" type="sibTrans" cxnId="{82155126-74D5-4731-B04E-3153FBB025E8}">
      <dgm:prSet/>
      <dgm:spPr/>
      <dgm:t>
        <a:bodyPr/>
        <a:lstStyle/>
        <a:p>
          <a:endParaRPr lang="en-US"/>
        </a:p>
      </dgm:t>
    </dgm:pt>
    <dgm:pt modelId="{6B065A0C-44B5-4362-BD9F-A7409FDC1567}">
      <dgm:prSet/>
      <dgm:spPr/>
      <dgm:t>
        <a:bodyPr/>
        <a:lstStyle/>
        <a:p>
          <a:r>
            <a:rPr lang="en-US"/>
            <a:t>The target variable, Conversion, showed significant imbalance with: </a:t>
          </a:r>
        </a:p>
      </dgm:t>
    </dgm:pt>
    <dgm:pt modelId="{0282C773-3D25-454C-A469-F4A403A09558}" type="parTrans" cxnId="{E5DDFD41-F2A0-4033-B091-CDCBD49BDD11}">
      <dgm:prSet/>
      <dgm:spPr/>
      <dgm:t>
        <a:bodyPr/>
        <a:lstStyle/>
        <a:p>
          <a:endParaRPr lang="en-US"/>
        </a:p>
      </dgm:t>
    </dgm:pt>
    <dgm:pt modelId="{9265A59B-74BB-4F54-93C0-73A472A65139}" type="sibTrans" cxnId="{E5DDFD41-F2A0-4033-B091-CDCBD49BDD11}">
      <dgm:prSet/>
      <dgm:spPr/>
      <dgm:t>
        <a:bodyPr/>
        <a:lstStyle/>
        <a:p>
          <a:endParaRPr lang="en-US"/>
        </a:p>
      </dgm:t>
    </dgm:pt>
    <dgm:pt modelId="{4F26BA93-AA82-4C31-9A78-6C6DAE7BB208}">
      <dgm:prSet/>
      <dgm:spPr/>
      <dgm:t>
        <a:bodyPr/>
        <a:lstStyle/>
        <a:p>
          <a:r>
            <a:rPr lang="en-US"/>
            <a:t>1     7012 </a:t>
          </a:r>
        </a:p>
      </dgm:t>
    </dgm:pt>
    <dgm:pt modelId="{FE57F2D6-CBB6-484E-B46F-31F420716A16}" type="parTrans" cxnId="{244EE194-AE76-4977-A7D9-5E7E47987689}">
      <dgm:prSet/>
      <dgm:spPr/>
      <dgm:t>
        <a:bodyPr/>
        <a:lstStyle/>
        <a:p>
          <a:endParaRPr lang="en-US"/>
        </a:p>
      </dgm:t>
    </dgm:pt>
    <dgm:pt modelId="{6B1273AB-777A-4174-847A-488FAF4018AC}" type="sibTrans" cxnId="{244EE194-AE76-4977-A7D9-5E7E47987689}">
      <dgm:prSet/>
      <dgm:spPr/>
      <dgm:t>
        <a:bodyPr/>
        <a:lstStyle/>
        <a:p>
          <a:endParaRPr lang="en-US"/>
        </a:p>
      </dgm:t>
    </dgm:pt>
    <dgm:pt modelId="{B67914AD-52AE-4C05-86A1-E4DA9E07E03B}">
      <dgm:prSet/>
      <dgm:spPr/>
      <dgm:t>
        <a:bodyPr/>
        <a:lstStyle/>
        <a:p>
          <a:r>
            <a:rPr lang="en-US"/>
            <a:t>0     988</a:t>
          </a:r>
        </a:p>
      </dgm:t>
    </dgm:pt>
    <dgm:pt modelId="{CF3876C9-1414-41FF-AD23-52141828AC83}" type="parTrans" cxnId="{5EDC362C-E7FF-4B9B-B088-9FE299EF7654}">
      <dgm:prSet/>
      <dgm:spPr/>
      <dgm:t>
        <a:bodyPr/>
        <a:lstStyle/>
        <a:p>
          <a:endParaRPr lang="en-US"/>
        </a:p>
      </dgm:t>
    </dgm:pt>
    <dgm:pt modelId="{9E139108-88E8-48F1-BD70-623CC2EE6A6D}" type="sibTrans" cxnId="{5EDC362C-E7FF-4B9B-B088-9FE299EF7654}">
      <dgm:prSet/>
      <dgm:spPr/>
      <dgm:t>
        <a:bodyPr/>
        <a:lstStyle/>
        <a:p>
          <a:endParaRPr lang="en-US"/>
        </a:p>
      </dgm:t>
    </dgm:pt>
    <dgm:pt modelId="{68BA70D8-7720-4FCA-ACC9-217651D8F4FB}">
      <dgm:prSet/>
      <dgm:spPr/>
      <dgm:t>
        <a:bodyPr/>
        <a:lstStyle/>
        <a:p>
          <a:r>
            <a:rPr lang="en-US"/>
            <a:t>Accuracy: 88%</a:t>
          </a:r>
        </a:p>
      </dgm:t>
    </dgm:pt>
    <dgm:pt modelId="{AD9693F5-70E8-4C35-A906-BD6C31005091}" type="parTrans" cxnId="{24827EF7-048B-4F89-BA2B-36DAA8CEC9BA}">
      <dgm:prSet/>
      <dgm:spPr/>
      <dgm:t>
        <a:bodyPr/>
        <a:lstStyle/>
        <a:p>
          <a:endParaRPr lang="en-US"/>
        </a:p>
      </dgm:t>
    </dgm:pt>
    <dgm:pt modelId="{9F7115FD-9A25-415F-926E-4EE9BB13811D}" type="sibTrans" cxnId="{24827EF7-048B-4F89-BA2B-36DAA8CEC9BA}">
      <dgm:prSet/>
      <dgm:spPr/>
      <dgm:t>
        <a:bodyPr/>
        <a:lstStyle/>
        <a:p>
          <a:endParaRPr lang="en-US"/>
        </a:p>
      </dgm:t>
    </dgm:pt>
    <dgm:pt modelId="{A56FD9FE-7945-44B6-A01E-6E202552F26A}">
      <dgm:prSet/>
      <dgm:spPr/>
      <dgm:t>
        <a:bodyPr/>
        <a:lstStyle/>
        <a:p>
          <a:r>
            <a:rPr lang="en-US"/>
            <a:t>Precision: 0 </a:t>
          </a:r>
          <a:r>
            <a:rPr lang="en-US">
              <a:latin typeface="Aptos Display" panose="020F0302020204030204"/>
            </a:rPr>
            <a:t>-&gt;</a:t>
          </a:r>
          <a:r>
            <a:rPr lang="en-US"/>
            <a:t>  0.60, 1 -&gt; 0.88</a:t>
          </a:r>
        </a:p>
      </dgm:t>
    </dgm:pt>
    <dgm:pt modelId="{A68479BA-A44A-4538-BB87-A70E99BAB89F}" type="parTrans" cxnId="{5C610F1D-EB3F-4305-8A7C-60E284466B59}">
      <dgm:prSet/>
      <dgm:spPr/>
      <dgm:t>
        <a:bodyPr/>
        <a:lstStyle/>
        <a:p>
          <a:endParaRPr lang="en-US"/>
        </a:p>
      </dgm:t>
    </dgm:pt>
    <dgm:pt modelId="{C9D3FC32-3D3C-442C-B71A-EA427C071F05}" type="sibTrans" cxnId="{5C610F1D-EB3F-4305-8A7C-60E284466B59}">
      <dgm:prSet/>
      <dgm:spPr/>
      <dgm:t>
        <a:bodyPr/>
        <a:lstStyle/>
        <a:p>
          <a:endParaRPr lang="en-US"/>
        </a:p>
      </dgm:t>
    </dgm:pt>
    <dgm:pt modelId="{364837E3-CC9E-427E-A5B8-5F92E7D88727}">
      <dgm:prSet/>
      <dgm:spPr/>
      <dgm:t>
        <a:bodyPr/>
        <a:lstStyle/>
        <a:p>
          <a:r>
            <a:rPr lang="en-US"/>
            <a:t>Recall: 0 -&gt; 0.01, 1 -&gt; 1.00</a:t>
          </a:r>
        </a:p>
      </dgm:t>
    </dgm:pt>
    <dgm:pt modelId="{F419CB0E-E095-4230-8B12-99D6A2EE4D51}" type="parTrans" cxnId="{02342895-7CBC-4403-B379-617D63917A38}">
      <dgm:prSet/>
      <dgm:spPr/>
      <dgm:t>
        <a:bodyPr/>
        <a:lstStyle/>
        <a:p>
          <a:endParaRPr lang="en-US"/>
        </a:p>
      </dgm:t>
    </dgm:pt>
    <dgm:pt modelId="{6EE039E9-6E92-41D5-814B-5D9D36241B88}" type="sibTrans" cxnId="{02342895-7CBC-4403-B379-617D63917A38}">
      <dgm:prSet/>
      <dgm:spPr/>
      <dgm:t>
        <a:bodyPr/>
        <a:lstStyle/>
        <a:p>
          <a:endParaRPr lang="en-US"/>
        </a:p>
      </dgm:t>
    </dgm:pt>
    <dgm:pt modelId="{DDE0CEDA-32B2-42B5-8853-D1ABB163AF2F}" type="pres">
      <dgm:prSet presAssocID="{D1291C00-5EDE-4EF4-AA9D-EAD947E2A0E6}" presName="linear" presStyleCnt="0">
        <dgm:presLayoutVars>
          <dgm:animLvl val="lvl"/>
          <dgm:resizeHandles val="exact"/>
        </dgm:presLayoutVars>
      </dgm:prSet>
      <dgm:spPr/>
    </dgm:pt>
    <dgm:pt modelId="{730F156E-96F2-42DE-B385-F672C2ED98C1}" type="pres">
      <dgm:prSet presAssocID="{F613133C-7C3A-4933-BAD4-C043B00F472B}" presName="parentText" presStyleLbl="node1" presStyleIdx="0" presStyleCnt="3">
        <dgm:presLayoutVars>
          <dgm:chMax val="0"/>
          <dgm:bulletEnabled val="1"/>
        </dgm:presLayoutVars>
      </dgm:prSet>
      <dgm:spPr/>
    </dgm:pt>
    <dgm:pt modelId="{B70C2F4E-B04F-4E92-A16A-E3AA9D05F70F}" type="pres">
      <dgm:prSet presAssocID="{F613133C-7C3A-4933-BAD4-C043B00F472B}" presName="childText" presStyleLbl="revTx" presStyleIdx="0" presStyleCnt="2">
        <dgm:presLayoutVars>
          <dgm:bulletEnabled val="1"/>
        </dgm:presLayoutVars>
      </dgm:prSet>
      <dgm:spPr/>
    </dgm:pt>
    <dgm:pt modelId="{BB11EBF1-4094-496C-A30A-394E2ACCAA3E}" type="pres">
      <dgm:prSet presAssocID="{4F26BA93-AA82-4C31-9A78-6C6DAE7BB208}" presName="parentText" presStyleLbl="node1" presStyleIdx="1" presStyleCnt="3">
        <dgm:presLayoutVars>
          <dgm:chMax val="0"/>
          <dgm:bulletEnabled val="1"/>
        </dgm:presLayoutVars>
      </dgm:prSet>
      <dgm:spPr/>
    </dgm:pt>
    <dgm:pt modelId="{C855F226-F59F-4011-8318-01CB8D58D170}" type="pres">
      <dgm:prSet presAssocID="{6B1273AB-777A-4174-847A-488FAF4018AC}" presName="spacer" presStyleCnt="0"/>
      <dgm:spPr/>
    </dgm:pt>
    <dgm:pt modelId="{D0C162C1-286C-4762-B753-88208C665A40}" type="pres">
      <dgm:prSet presAssocID="{B67914AD-52AE-4C05-86A1-E4DA9E07E03B}" presName="parentText" presStyleLbl="node1" presStyleIdx="2" presStyleCnt="3">
        <dgm:presLayoutVars>
          <dgm:chMax val="0"/>
          <dgm:bulletEnabled val="1"/>
        </dgm:presLayoutVars>
      </dgm:prSet>
      <dgm:spPr/>
    </dgm:pt>
    <dgm:pt modelId="{12A11B11-08FC-4A34-A748-188ED2A00085}" type="pres">
      <dgm:prSet presAssocID="{B67914AD-52AE-4C05-86A1-E4DA9E07E03B}" presName="childText" presStyleLbl="revTx" presStyleIdx="1" presStyleCnt="2">
        <dgm:presLayoutVars>
          <dgm:bulletEnabled val="1"/>
        </dgm:presLayoutVars>
      </dgm:prSet>
      <dgm:spPr/>
    </dgm:pt>
  </dgm:ptLst>
  <dgm:cxnLst>
    <dgm:cxn modelId="{80A15306-5C20-4A79-949F-E4CC2A148CF7}" type="presOf" srcId="{6B065A0C-44B5-4362-BD9F-A7409FDC1567}" destId="{B70C2F4E-B04F-4E92-A16A-E3AA9D05F70F}" srcOrd="0" destOrd="0" presId="urn:microsoft.com/office/officeart/2005/8/layout/vList2"/>
    <dgm:cxn modelId="{94F18609-CCA6-4655-912D-5B360ADB592D}" type="presOf" srcId="{A56FD9FE-7945-44B6-A01E-6E202552F26A}" destId="{12A11B11-08FC-4A34-A748-188ED2A00085}" srcOrd="0" destOrd="1" presId="urn:microsoft.com/office/officeart/2005/8/layout/vList2"/>
    <dgm:cxn modelId="{5C610F1D-EB3F-4305-8A7C-60E284466B59}" srcId="{B67914AD-52AE-4C05-86A1-E4DA9E07E03B}" destId="{A56FD9FE-7945-44B6-A01E-6E202552F26A}" srcOrd="1" destOrd="0" parTransId="{A68479BA-A44A-4538-BB87-A70E99BAB89F}" sibTransId="{C9D3FC32-3D3C-442C-B71A-EA427C071F05}"/>
    <dgm:cxn modelId="{82155126-74D5-4731-B04E-3153FBB025E8}" srcId="{D1291C00-5EDE-4EF4-AA9D-EAD947E2A0E6}" destId="{F613133C-7C3A-4933-BAD4-C043B00F472B}" srcOrd="0" destOrd="0" parTransId="{D73A6861-6D39-4976-ABE2-CE3F189C861D}" sibTransId="{38C2455B-1DDE-40E6-8FE7-9E455ED85A69}"/>
    <dgm:cxn modelId="{5EDC362C-E7FF-4B9B-B088-9FE299EF7654}" srcId="{D1291C00-5EDE-4EF4-AA9D-EAD947E2A0E6}" destId="{B67914AD-52AE-4C05-86A1-E4DA9E07E03B}" srcOrd="2" destOrd="0" parTransId="{CF3876C9-1414-41FF-AD23-52141828AC83}" sibTransId="{9E139108-88E8-48F1-BD70-623CC2EE6A6D}"/>
    <dgm:cxn modelId="{81F07038-EBE5-4838-B948-FA44D402A3BF}" type="presOf" srcId="{364837E3-CC9E-427E-A5B8-5F92E7D88727}" destId="{12A11B11-08FC-4A34-A748-188ED2A00085}" srcOrd="0" destOrd="2" presId="urn:microsoft.com/office/officeart/2005/8/layout/vList2"/>
    <dgm:cxn modelId="{E5DDFD41-F2A0-4033-B091-CDCBD49BDD11}" srcId="{F613133C-7C3A-4933-BAD4-C043B00F472B}" destId="{6B065A0C-44B5-4362-BD9F-A7409FDC1567}" srcOrd="0" destOrd="0" parTransId="{0282C773-3D25-454C-A469-F4A403A09558}" sibTransId="{9265A59B-74BB-4F54-93C0-73A472A65139}"/>
    <dgm:cxn modelId="{F3A5F253-2B2B-460C-B6CF-548BE734877C}" type="presOf" srcId="{B67914AD-52AE-4C05-86A1-E4DA9E07E03B}" destId="{D0C162C1-286C-4762-B753-88208C665A40}" srcOrd="0" destOrd="0" presId="urn:microsoft.com/office/officeart/2005/8/layout/vList2"/>
    <dgm:cxn modelId="{244EE194-AE76-4977-A7D9-5E7E47987689}" srcId="{D1291C00-5EDE-4EF4-AA9D-EAD947E2A0E6}" destId="{4F26BA93-AA82-4C31-9A78-6C6DAE7BB208}" srcOrd="1" destOrd="0" parTransId="{FE57F2D6-CBB6-484E-B46F-31F420716A16}" sibTransId="{6B1273AB-777A-4174-847A-488FAF4018AC}"/>
    <dgm:cxn modelId="{02342895-7CBC-4403-B379-617D63917A38}" srcId="{B67914AD-52AE-4C05-86A1-E4DA9E07E03B}" destId="{364837E3-CC9E-427E-A5B8-5F92E7D88727}" srcOrd="2" destOrd="0" parTransId="{F419CB0E-E095-4230-8B12-99D6A2EE4D51}" sibTransId="{6EE039E9-6E92-41D5-814B-5D9D36241B88}"/>
    <dgm:cxn modelId="{AE619D98-178E-4C13-9102-49E0D80C1D3A}" type="presOf" srcId="{68BA70D8-7720-4FCA-ACC9-217651D8F4FB}" destId="{12A11B11-08FC-4A34-A748-188ED2A00085}" srcOrd="0" destOrd="0" presId="urn:microsoft.com/office/officeart/2005/8/layout/vList2"/>
    <dgm:cxn modelId="{A68E30C9-F3F6-459E-BDAB-83E3FE13C08C}" type="presOf" srcId="{D1291C00-5EDE-4EF4-AA9D-EAD947E2A0E6}" destId="{DDE0CEDA-32B2-42B5-8853-D1ABB163AF2F}" srcOrd="0" destOrd="0" presId="urn:microsoft.com/office/officeart/2005/8/layout/vList2"/>
    <dgm:cxn modelId="{2D94E0CD-4FCB-4FF9-843A-823DF977AE2C}" type="presOf" srcId="{4F26BA93-AA82-4C31-9A78-6C6DAE7BB208}" destId="{BB11EBF1-4094-496C-A30A-394E2ACCAA3E}" srcOrd="0" destOrd="0" presId="urn:microsoft.com/office/officeart/2005/8/layout/vList2"/>
    <dgm:cxn modelId="{24827EF7-048B-4F89-BA2B-36DAA8CEC9BA}" srcId="{B67914AD-52AE-4C05-86A1-E4DA9E07E03B}" destId="{68BA70D8-7720-4FCA-ACC9-217651D8F4FB}" srcOrd="0" destOrd="0" parTransId="{AD9693F5-70E8-4C35-A906-BD6C31005091}" sibTransId="{9F7115FD-9A25-415F-926E-4EE9BB13811D}"/>
    <dgm:cxn modelId="{383159FF-DD0C-491A-8709-79E05FED7333}" type="presOf" srcId="{F613133C-7C3A-4933-BAD4-C043B00F472B}" destId="{730F156E-96F2-42DE-B385-F672C2ED98C1}" srcOrd="0" destOrd="0" presId="urn:microsoft.com/office/officeart/2005/8/layout/vList2"/>
    <dgm:cxn modelId="{1120E953-451A-4E18-A2E9-5145AE313715}" type="presParOf" srcId="{DDE0CEDA-32B2-42B5-8853-D1ABB163AF2F}" destId="{730F156E-96F2-42DE-B385-F672C2ED98C1}" srcOrd="0" destOrd="0" presId="urn:microsoft.com/office/officeart/2005/8/layout/vList2"/>
    <dgm:cxn modelId="{20DABA70-BABA-416F-9A58-54AB2D183DEA}" type="presParOf" srcId="{DDE0CEDA-32B2-42B5-8853-D1ABB163AF2F}" destId="{B70C2F4E-B04F-4E92-A16A-E3AA9D05F70F}" srcOrd="1" destOrd="0" presId="urn:microsoft.com/office/officeart/2005/8/layout/vList2"/>
    <dgm:cxn modelId="{C90D7B8A-9769-4A52-A369-AAB1D8D420EE}" type="presParOf" srcId="{DDE0CEDA-32B2-42B5-8853-D1ABB163AF2F}" destId="{BB11EBF1-4094-496C-A30A-394E2ACCAA3E}" srcOrd="2" destOrd="0" presId="urn:microsoft.com/office/officeart/2005/8/layout/vList2"/>
    <dgm:cxn modelId="{F8B775FC-4E86-4908-A6AD-DB2C7CE2883A}" type="presParOf" srcId="{DDE0CEDA-32B2-42B5-8853-D1ABB163AF2F}" destId="{C855F226-F59F-4011-8318-01CB8D58D170}" srcOrd="3" destOrd="0" presId="urn:microsoft.com/office/officeart/2005/8/layout/vList2"/>
    <dgm:cxn modelId="{C7F7B9A2-E8FF-4A68-B4E3-453AA92E923C}" type="presParOf" srcId="{DDE0CEDA-32B2-42B5-8853-D1ABB163AF2F}" destId="{D0C162C1-286C-4762-B753-88208C665A40}" srcOrd="4" destOrd="0" presId="urn:microsoft.com/office/officeart/2005/8/layout/vList2"/>
    <dgm:cxn modelId="{580F3B87-9AF7-46CA-A432-D2FD06F2C799}" type="presParOf" srcId="{DDE0CEDA-32B2-42B5-8853-D1ABB163AF2F}" destId="{12A11B11-08FC-4A34-A748-188ED2A0008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0792B5-9148-4C48-8523-E5A692679B8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7453393-CFDD-419D-B331-D2E5BCF2F681}">
      <dgm:prSet/>
      <dgm:spPr/>
      <dgm:t>
        <a:bodyPr/>
        <a:lstStyle/>
        <a:p>
          <a:pPr>
            <a:lnSpc>
              <a:spcPct val="100000"/>
            </a:lnSpc>
          </a:pPr>
          <a:r>
            <a:rPr lang="en-US" b="1"/>
            <a:t>Strong Prediction Power</a:t>
          </a:r>
          <a:r>
            <a:rPr lang="en-US"/>
            <a:t> – Using 500 trees helps our model make accurate predictions.</a:t>
          </a:r>
        </a:p>
      </dgm:t>
    </dgm:pt>
    <dgm:pt modelId="{F1B6FD62-DBB3-4861-A27F-925544F5ADF2}" type="parTrans" cxnId="{37591DDB-FB82-4866-AB24-157B8505CADA}">
      <dgm:prSet/>
      <dgm:spPr/>
      <dgm:t>
        <a:bodyPr/>
        <a:lstStyle/>
        <a:p>
          <a:endParaRPr lang="en-US"/>
        </a:p>
      </dgm:t>
    </dgm:pt>
    <dgm:pt modelId="{67E89E66-0A43-48BF-87E6-540ACB3C569C}" type="sibTrans" cxnId="{37591DDB-FB82-4866-AB24-157B8505CADA}">
      <dgm:prSet/>
      <dgm:spPr/>
      <dgm:t>
        <a:bodyPr/>
        <a:lstStyle/>
        <a:p>
          <a:endParaRPr lang="en-US"/>
        </a:p>
      </dgm:t>
    </dgm:pt>
    <dgm:pt modelId="{EFABE66F-335F-4604-86B9-62EA86405DD9}">
      <dgm:prSet/>
      <dgm:spPr/>
      <dgm:t>
        <a:bodyPr/>
        <a:lstStyle/>
        <a:p>
          <a:pPr>
            <a:lnSpc>
              <a:spcPct val="100000"/>
            </a:lnSpc>
          </a:pPr>
          <a:r>
            <a:rPr lang="en-US" b="1"/>
            <a:t>Better Generalization</a:t>
          </a:r>
          <a:r>
            <a:rPr lang="en-US"/>
            <a:t> – The model avoids overfitting by combining multiple trees.</a:t>
          </a:r>
        </a:p>
      </dgm:t>
    </dgm:pt>
    <dgm:pt modelId="{454FB722-5B9B-4D08-9076-61BDDD4DD4BD}" type="parTrans" cxnId="{92EDE7B6-2F19-4E22-9590-28008FB2D0A7}">
      <dgm:prSet/>
      <dgm:spPr/>
      <dgm:t>
        <a:bodyPr/>
        <a:lstStyle/>
        <a:p>
          <a:endParaRPr lang="en-US"/>
        </a:p>
      </dgm:t>
    </dgm:pt>
    <dgm:pt modelId="{D0518836-27EA-4379-82C6-9E472D72BC47}" type="sibTrans" cxnId="{92EDE7B6-2F19-4E22-9590-28008FB2D0A7}">
      <dgm:prSet/>
      <dgm:spPr/>
      <dgm:t>
        <a:bodyPr/>
        <a:lstStyle/>
        <a:p>
          <a:endParaRPr lang="en-US"/>
        </a:p>
      </dgm:t>
    </dgm:pt>
    <dgm:pt modelId="{C142776C-B74A-43D2-A052-0D961D4CD61B}">
      <dgm:prSet/>
      <dgm:spPr/>
      <dgm:t>
        <a:bodyPr/>
        <a:lstStyle/>
        <a:p>
          <a:pPr>
            <a:lnSpc>
              <a:spcPct val="100000"/>
            </a:lnSpc>
          </a:pPr>
          <a:r>
            <a:rPr lang="en-US" b="1"/>
            <a:t>Optimized Data Processing</a:t>
          </a:r>
          <a:r>
            <a:rPr lang="en-US"/>
            <a:t> – We scaled the data to improve model performance.</a:t>
          </a:r>
        </a:p>
      </dgm:t>
    </dgm:pt>
    <dgm:pt modelId="{0C9D7C72-5C4F-41AC-9525-6461FA0E60F2}" type="parTrans" cxnId="{BADE1858-AD2D-4901-B73C-EAF7C40AD605}">
      <dgm:prSet/>
      <dgm:spPr/>
      <dgm:t>
        <a:bodyPr/>
        <a:lstStyle/>
        <a:p>
          <a:endParaRPr lang="en-US"/>
        </a:p>
      </dgm:t>
    </dgm:pt>
    <dgm:pt modelId="{FC749106-11AB-44C3-B804-9CD71C26A7E3}" type="sibTrans" cxnId="{BADE1858-AD2D-4901-B73C-EAF7C40AD605}">
      <dgm:prSet/>
      <dgm:spPr/>
      <dgm:t>
        <a:bodyPr/>
        <a:lstStyle/>
        <a:p>
          <a:endParaRPr lang="en-US"/>
        </a:p>
      </dgm:t>
    </dgm:pt>
    <dgm:pt modelId="{F6B8FAAC-007C-41ED-B4C6-D31AF7F0C71F}">
      <dgm:prSet/>
      <dgm:spPr/>
      <dgm:t>
        <a:bodyPr/>
        <a:lstStyle/>
        <a:p>
          <a:pPr>
            <a:lnSpc>
              <a:spcPct val="100000"/>
            </a:lnSpc>
          </a:pPr>
          <a:r>
            <a:rPr lang="en-US" b="1"/>
            <a:t>Clear Performance Insights</a:t>
          </a:r>
          <a:r>
            <a:rPr lang="en-US"/>
            <a:t> – The confusion matrix helps us see false predictions.</a:t>
          </a:r>
        </a:p>
      </dgm:t>
    </dgm:pt>
    <dgm:pt modelId="{7595AFCD-D40C-4F7D-8F8F-E629BF892928}" type="parTrans" cxnId="{EB381039-F712-4AE7-BADC-AF1966AD700A}">
      <dgm:prSet/>
      <dgm:spPr/>
      <dgm:t>
        <a:bodyPr/>
        <a:lstStyle/>
        <a:p>
          <a:endParaRPr lang="en-US"/>
        </a:p>
      </dgm:t>
    </dgm:pt>
    <dgm:pt modelId="{3EA4DF61-1446-450A-A5DC-58614BAB153E}" type="sibTrans" cxnId="{EB381039-F712-4AE7-BADC-AF1966AD700A}">
      <dgm:prSet/>
      <dgm:spPr/>
      <dgm:t>
        <a:bodyPr/>
        <a:lstStyle/>
        <a:p>
          <a:endParaRPr lang="en-US"/>
        </a:p>
      </dgm:t>
    </dgm:pt>
    <dgm:pt modelId="{3EC0B0CF-2D46-4695-91A7-76664F99D348}" type="pres">
      <dgm:prSet presAssocID="{AE0792B5-9148-4C48-8523-E5A692679B8E}" presName="outerComposite" presStyleCnt="0">
        <dgm:presLayoutVars>
          <dgm:chMax val="5"/>
          <dgm:dir/>
          <dgm:resizeHandles val="exact"/>
        </dgm:presLayoutVars>
      </dgm:prSet>
      <dgm:spPr/>
    </dgm:pt>
    <dgm:pt modelId="{BEFE8AEC-525A-41CD-887B-5B3446EE666C}" type="pres">
      <dgm:prSet presAssocID="{AE0792B5-9148-4C48-8523-E5A692679B8E}" presName="dummyMaxCanvas" presStyleCnt="0">
        <dgm:presLayoutVars/>
      </dgm:prSet>
      <dgm:spPr/>
    </dgm:pt>
    <dgm:pt modelId="{CF831646-2858-4CCD-8991-76C2B42C470C}" type="pres">
      <dgm:prSet presAssocID="{AE0792B5-9148-4C48-8523-E5A692679B8E}" presName="FourNodes_1" presStyleLbl="node1" presStyleIdx="0" presStyleCnt="4">
        <dgm:presLayoutVars>
          <dgm:bulletEnabled val="1"/>
        </dgm:presLayoutVars>
      </dgm:prSet>
      <dgm:spPr/>
    </dgm:pt>
    <dgm:pt modelId="{73CD4438-483D-462F-9884-46954D9F7BEB}" type="pres">
      <dgm:prSet presAssocID="{AE0792B5-9148-4C48-8523-E5A692679B8E}" presName="FourNodes_2" presStyleLbl="node1" presStyleIdx="1" presStyleCnt="4">
        <dgm:presLayoutVars>
          <dgm:bulletEnabled val="1"/>
        </dgm:presLayoutVars>
      </dgm:prSet>
      <dgm:spPr/>
    </dgm:pt>
    <dgm:pt modelId="{FB165031-9AAC-4A00-A406-DE9BB38A29C4}" type="pres">
      <dgm:prSet presAssocID="{AE0792B5-9148-4C48-8523-E5A692679B8E}" presName="FourNodes_3" presStyleLbl="node1" presStyleIdx="2" presStyleCnt="4">
        <dgm:presLayoutVars>
          <dgm:bulletEnabled val="1"/>
        </dgm:presLayoutVars>
      </dgm:prSet>
      <dgm:spPr/>
    </dgm:pt>
    <dgm:pt modelId="{84060C3A-40DB-4666-ADD1-214FA28F8445}" type="pres">
      <dgm:prSet presAssocID="{AE0792B5-9148-4C48-8523-E5A692679B8E}" presName="FourNodes_4" presStyleLbl="node1" presStyleIdx="3" presStyleCnt="4">
        <dgm:presLayoutVars>
          <dgm:bulletEnabled val="1"/>
        </dgm:presLayoutVars>
      </dgm:prSet>
      <dgm:spPr/>
    </dgm:pt>
    <dgm:pt modelId="{1B54E36A-911E-4087-B18D-D2AD116CC639}" type="pres">
      <dgm:prSet presAssocID="{AE0792B5-9148-4C48-8523-E5A692679B8E}" presName="FourConn_1-2" presStyleLbl="fgAccFollowNode1" presStyleIdx="0" presStyleCnt="3">
        <dgm:presLayoutVars>
          <dgm:bulletEnabled val="1"/>
        </dgm:presLayoutVars>
      </dgm:prSet>
      <dgm:spPr/>
    </dgm:pt>
    <dgm:pt modelId="{C470FC6A-399A-4B34-B17C-A91A53A8F9D6}" type="pres">
      <dgm:prSet presAssocID="{AE0792B5-9148-4C48-8523-E5A692679B8E}" presName="FourConn_2-3" presStyleLbl="fgAccFollowNode1" presStyleIdx="1" presStyleCnt="3">
        <dgm:presLayoutVars>
          <dgm:bulletEnabled val="1"/>
        </dgm:presLayoutVars>
      </dgm:prSet>
      <dgm:spPr/>
    </dgm:pt>
    <dgm:pt modelId="{04A1CF3D-DD18-4BD8-B6EC-5286800AA3A3}" type="pres">
      <dgm:prSet presAssocID="{AE0792B5-9148-4C48-8523-E5A692679B8E}" presName="FourConn_3-4" presStyleLbl="fgAccFollowNode1" presStyleIdx="2" presStyleCnt="3">
        <dgm:presLayoutVars>
          <dgm:bulletEnabled val="1"/>
        </dgm:presLayoutVars>
      </dgm:prSet>
      <dgm:spPr/>
    </dgm:pt>
    <dgm:pt modelId="{7741EF3E-D7DC-414B-A26E-6C06D0E0B808}" type="pres">
      <dgm:prSet presAssocID="{AE0792B5-9148-4C48-8523-E5A692679B8E}" presName="FourNodes_1_text" presStyleLbl="node1" presStyleIdx="3" presStyleCnt="4">
        <dgm:presLayoutVars>
          <dgm:bulletEnabled val="1"/>
        </dgm:presLayoutVars>
      </dgm:prSet>
      <dgm:spPr/>
    </dgm:pt>
    <dgm:pt modelId="{C4670426-FCB1-4495-A4D8-AFEC991A0665}" type="pres">
      <dgm:prSet presAssocID="{AE0792B5-9148-4C48-8523-E5A692679B8E}" presName="FourNodes_2_text" presStyleLbl="node1" presStyleIdx="3" presStyleCnt="4">
        <dgm:presLayoutVars>
          <dgm:bulletEnabled val="1"/>
        </dgm:presLayoutVars>
      </dgm:prSet>
      <dgm:spPr/>
    </dgm:pt>
    <dgm:pt modelId="{1E12D07D-E520-48B8-A6D4-1CF2B6484F65}" type="pres">
      <dgm:prSet presAssocID="{AE0792B5-9148-4C48-8523-E5A692679B8E}" presName="FourNodes_3_text" presStyleLbl="node1" presStyleIdx="3" presStyleCnt="4">
        <dgm:presLayoutVars>
          <dgm:bulletEnabled val="1"/>
        </dgm:presLayoutVars>
      </dgm:prSet>
      <dgm:spPr/>
    </dgm:pt>
    <dgm:pt modelId="{D9A5A3F0-5212-4017-8F4B-F07B115E36EC}" type="pres">
      <dgm:prSet presAssocID="{AE0792B5-9148-4C48-8523-E5A692679B8E}" presName="FourNodes_4_text" presStyleLbl="node1" presStyleIdx="3" presStyleCnt="4">
        <dgm:presLayoutVars>
          <dgm:bulletEnabled val="1"/>
        </dgm:presLayoutVars>
      </dgm:prSet>
      <dgm:spPr/>
    </dgm:pt>
  </dgm:ptLst>
  <dgm:cxnLst>
    <dgm:cxn modelId="{6AE69D06-F99C-482F-AB2A-60F7917DCD34}" type="presOf" srcId="{EFABE66F-335F-4604-86B9-62EA86405DD9}" destId="{73CD4438-483D-462F-9884-46954D9F7BEB}" srcOrd="0" destOrd="0" presId="urn:microsoft.com/office/officeart/2005/8/layout/vProcess5"/>
    <dgm:cxn modelId="{C7477611-160B-4A30-B8A7-729B0EFD9AA5}" type="presOf" srcId="{F6B8FAAC-007C-41ED-B4C6-D31AF7F0C71F}" destId="{D9A5A3F0-5212-4017-8F4B-F07B115E36EC}" srcOrd="1" destOrd="0" presId="urn:microsoft.com/office/officeart/2005/8/layout/vProcess5"/>
    <dgm:cxn modelId="{CD48B818-352F-4524-8BF7-32E97C5B06C2}" type="presOf" srcId="{C142776C-B74A-43D2-A052-0D961D4CD61B}" destId="{FB165031-9AAC-4A00-A406-DE9BB38A29C4}" srcOrd="0" destOrd="0" presId="urn:microsoft.com/office/officeart/2005/8/layout/vProcess5"/>
    <dgm:cxn modelId="{B1FF3328-6066-4F21-BB8F-097E6C6B73A9}" type="presOf" srcId="{C142776C-B74A-43D2-A052-0D961D4CD61B}" destId="{1E12D07D-E520-48B8-A6D4-1CF2B6484F65}" srcOrd="1" destOrd="0" presId="urn:microsoft.com/office/officeart/2005/8/layout/vProcess5"/>
    <dgm:cxn modelId="{5A414837-AAF9-48B3-BF6D-6E80A6749DC4}" type="presOf" srcId="{07453393-CFDD-419D-B331-D2E5BCF2F681}" destId="{CF831646-2858-4CCD-8991-76C2B42C470C}" srcOrd="0" destOrd="0" presId="urn:microsoft.com/office/officeart/2005/8/layout/vProcess5"/>
    <dgm:cxn modelId="{EB381039-F712-4AE7-BADC-AF1966AD700A}" srcId="{AE0792B5-9148-4C48-8523-E5A692679B8E}" destId="{F6B8FAAC-007C-41ED-B4C6-D31AF7F0C71F}" srcOrd="3" destOrd="0" parTransId="{7595AFCD-D40C-4F7D-8F8F-E629BF892928}" sibTransId="{3EA4DF61-1446-450A-A5DC-58614BAB153E}"/>
    <dgm:cxn modelId="{F74BAF3D-E7ED-4DF7-9338-E82F596FD46A}" type="presOf" srcId="{FC749106-11AB-44C3-B804-9CD71C26A7E3}" destId="{04A1CF3D-DD18-4BD8-B6EC-5286800AA3A3}" srcOrd="0" destOrd="0" presId="urn:microsoft.com/office/officeart/2005/8/layout/vProcess5"/>
    <dgm:cxn modelId="{A0AEEC60-5EE6-4280-9AA0-562FB4569287}" type="presOf" srcId="{D0518836-27EA-4379-82C6-9E472D72BC47}" destId="{C470FC6A-399A-4B34-B17C-A91A53A8F9D6}" srcOrd="0" destOrd="0" presId="urn:microsoft.com/office/officeart/2005/8/layout/vProcess5"/>
    <dgm:cxn modelId="{BADE1858-AD2D-4901-B73C-EAF7C40AD605}" srcId="{AE0792B5-9148-4C48-8523-E5A692679B8E}" destId="{C142776C-B74A-43D2-A052-0D961D4CD61B}" srcOrd="2" destOrd="0" parTransId="{0C9D7C72-5C4F-41AC-9525-6461FA0E60F2}" sibTransId="{FC749106-11AB-44C3-B804-9CD71C26A7E3}"/>
    <dgm:cxn modelId="{7412767F-5CF0-42B8-9EC9-95E8E75ECBF0}" type="presOf" srcId="{67E89E66-0A43-48BF-87E6-540ACB3C569C}" destId="{1B54E36A-911E-4087-B18D-D2AD116CC639}" srcOrd="0" destOrd="0" presId="urn:microsoft.com/office/officeart/2005/8/layout/vProcess5"/>
    <dgm:cxn modelId="{8707FB9D-A165-4688-AC2D-1A8212EA5B7E}" type="presOf" srcId="{EFABE66F-335F-4604-86B9-62EA86405DD9}" destId="{C4670426-FCB1-4495-A4D8-AFEC991A0665}" srcOrd="1" destOrd="0" presId="urn:microsoft.com/office/officeart/2005/8/layout/vProcess5"/>
    <dgm:cxn modelId="{943599B2-2A28-47BA-B8C4-F7403DF5AE8D}" type="presOf" srcId="{07453393-CFDD-419D-B331-D2E5BCF2F681}" destId="{7741EF3E-D7DC-414B-A26E-6C06D0E0B808}" srcOrd="1" destOrd="0" presId="urn:microsoft.com/office/officeart/2005/8/layout/vProcess5"/>
    <dgm:cxn modelId="{92EDE7B6-2F19-4E22-9590-28008FB2D0A7}" srcId="{AE0792B5-9148-4C48-8523-E5A692679B8E}" destId="{EFABE66F-335F-4604-86B9-62EA86405DD9}" srcOrd="1" destOrd="0" parTransId="{454FB722-5B9B-4D08-9076-61BDDD4DD4BD}" sibTransId="{D0518836-27EA-4379-82C6-9E472D72BC47}"/>
    <dgm:cxn modelId="{C1726DC2-DAC3-4E39-8951-790CE4B17E7A}" type="presOf" srcId="{F6B8FAAC-007C-41ED-B4C6-D31AF7F0C71F}" destId="{84060C3A-40DB-4666-ADD1-214FA28F8445}" srcOrd="0" destOrd="0" presId="urn:microsoft.com/office/officeart/2005/8/layout/vProcess5"/>
    <dgm:cxn modelId="{2949ABF4-EEE3-4910-B964-883F881D8BDF}" type="presOf" srcId="{AE0792B5-9148-4C48-8523-E5A692679B8E}" destId="{3EC0B0CF-2D46-4695-91A7-76664F99D348}" srcOrd="0" destOrd="0" presId="urn:microsoft.com/office/officeart/2005/8/layout/vProcess5"/>
    <dgm:cxn modelId="{37591DDB-FB82-4866-AB24-157B8505CADA}" srcId="{AE0792B5-9148-4C48-8523-E5A692679B8E}" destId="{07453393-CFDD-419D-B331-D2E5BCF2F681}" srcOrd="0" destOrd="0" parTransId="{F1B6FD62-DBB3-4861-A27F-925544F5ADF2}" sibTransId="{67E89E66-0A43-48BF-87E6-540ACB3C569C}"/>
    <dgm:cxn modelId="{D3BA53F5-1C53-4D78-8BB3-F9FF5D35001F}" type="presParOf" srcId="{3EC0B0CF-2D46-4695-91A7-76664F99D348}" destId="{BEFE8AEC-525A-41CD-887B-5B3446EE666C}" srcOrd="0" destOrd="0" presId="urn:microsoft.com/office/officeart/2005/8/layout/vProcess5"/>
    <dgm:cxn modelId="{814BEFDE-4B42-4677-958F-5C32FE1023C9}" type="presParOf" srcId="{3EC0B0CF-2D46-4695-91A7-76664F99D348}" destId="{CF831646-2858-4CCD-8991-76C2B42C470C}" srcOrd="1" destOrd="0" presId="urn:microsoft.com/office/officeart/2005/8/layout/vProcess5"/>
    <dgm:cxn modelId="{1D9FB0AA-3C7D-4A8B-9F81-0D69E296D882}" type="presParOf" srcId="{3EC0B0CF-2D46-4695-91A7-76664F99D348}" destId="{73CD4438-483D-462F-9884-46954D9F7BEB}" srcOrd="2" destOrd="0" presId="urn:microsoft.com/office/officeart/2005/8/layout/vProcess5"/>
    <dgm:cxn modelId="{C7A9A236-F291-463D-9620-82C0603487DC}" type="presParOf" srcId="{3EC0B0CF-2D46-4695-91A7-76664F99D348}" destId="{FB165031-9AAC-4A00-A406-DE9BB38A29C4}" srcOrd="3" destOrd="0" presId="urn:microsoft.com/office/officeart/2005/8/layout/vProcess5"/>
    <dgm:cxn modelId="{BEAC1B2B-66E2-4393-888B-027EA07EBEB5}" type="presParOf" srcId="{3EC0B0CF-2D46-4695-91A7-76664F99D348}" destId="{84060C3A-40DB-4666-ADD1-214FA28F8445}" srcOrd="4" destOrd="0" presId="urn:microsoft.com/office/officeart/2005/8/layout/vProcess5"/>
    <dgm:cxn modelId="{6A2DF1DA-5A6D-4ED5-8C68-5ADEE2C539AB}" type="presParOf" srcId="{3EC0B0CF-2D46-4695-91A7-76664F99D348}" destId="{1B54E36A-911E-4087-B18D-D2AD116CC639}" srcOrd="5" destOrd="0" presId="urn:microsoft.com/office/officeart/2005/8/layout/vProcess5"/>
    <dgm:cxn modelId="{B72D6DD9-FEBA-4189-AFD0-488B409D6315}" type="presParOf" srcId="{3EC0B0CF-2D46-4695-91A7-76664F99D348}" destId="{C470FC6A-399A-4B34-B17C-A91A53A8F9D6}" srcOrd="6" destOrd="0" presId="urn:microsoft.com/office/officeart/2005/8/layout/vProcess5"/>
    <dgm:cxn modelId="{A083803A-8FD2-4819-97DD-FACE0768D6AC}" type="presParOf" srcId="{3EC0B0CF-2D46-4695-91A7-76664F99D348}" destId="{04A1CF3D-DD18-4BD8-B6EC-5286800AA3A3}" srcOrd="7" destOrd="0" presId="urn:microsoft.com/office/officeart/2005/8/layout/vProcess5"/>
    <dgm:cxn modelId="{89B80A7B-C2AE-4053-9F42-7085A8BD997A}" type="presParOf" srcId="{3EC0B0CF-2D46-4695-91A7-76664F99D348}" destId="{7741EF3E-D7DC-414B-A26E-6C06D0E0B808}" srcOrd="8" destOrd="0" presId="urn:microsoft.com/office/officeart/2005/8/layout/vProcess5"/>
    <dgm:cxn modelId="{BA5F48C4-57CB-4EAA-BD19-964B6B8863D7}" type="presParOf" srcId="{3EC0B0CF-2D46-4695-91A7-76664F99D348}" destId="{C4670426-FCB1-4495-A4D8-AFEC991A0665}" srcOrd="9" destOrd="0" presId="urn:microsoft.com/office/officeart/2005/8/layout/vProcess5"/>
    <dgm:cxn modelId="{56F3962D-6A4D-43B0-99A5-B280C14A4ABF}" type="presParOf" srcId="{3EC0B0CF-2D46-4695-91A7-76664F99D348}" destId="{1E12D07D-E520-48B8-A6D4-1CF2B6484F65}" srcOrd="10" destOrd="0" presId="urn:microsoft.com/office/officeart/2005/8/layout/vProcess5"/>
    <dgm:cxn modelId="{7986A3CB-C254-41AB-8F56-9CED0D0BCF82}" type="presParOf" srcId="{3EC0B0CF-2D46-4695-91A7-76664F99D348}" destId="{D9A5A3F0-5212-4017-8F4B-F07B115E36E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855E9B-B700-46E7-B724-9EA493FABC1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5A3AA5-22FC-4461-8924-00024213E6F2}">
      <dgm:prSet/>
      <dgm:spPr/>
      <dgm:t>
        <a:bodyPr/>
        <a:lstStyle/>
        <a:p>
          <a:pPr>
            <a:lnSpc>
              <a:spcPct val="100000"/>
            </a:lnSpc>
          </a:pPr>
          <a:r>
            <a:rPr lang="en-US"/>
            <a:t>Outstanding </a:t>
          </a:r>
          <a:r>
            <a:rPr lang="en-US">
              <a:latin typeface="Aptos Display" panose="020F0302020204030204"/>
            </a:rPr>
            <a:t>88</a:t>
          </a:r>
          <a:r>
            <a:rPr lang="en-US"/>
            <a:t>% overall accuracy shows model's strong predictive power</a:t>
          </a:r>
        </a:p>
      </dgm:t>
    </dgm:pt>
    <dgm:pt modelId="{77384CA4-BDF1-4CE5-933E-0A41FE066C96}" type="parTrans" cxnId="{0EB2E496-70A7-452A-9F4C-5701FAD2366C}">
      <dgm:prSet/>
      <dgm:spPr/>
      <dgm:t>
        <a:bodyPr/>
        <a:lstStyle/>
        <a:p>
          <a:endParaRPr lang="en-US"/>
        </a:p>
      </dgm:t>
    </dgm:pt>
    <dgm:pt modelId="{D7098446-6794-412B-AAB4-60C48D38BB79}" type="sibTrans" cxnId="{0EB2E496-70A7-452A-9F4C-5701FAD2366C}">
      <dgm:prSet/>
      <dgm:spPr/>
      <dgm:t>
        <a:bodyPr/>
        <a:lstStyle/>
        <a:p>
          <a:endParaRPr lang="en-US"/>
        </a:p>
      </dgm:t>
    </dgm:pt>
    <dgm:pt modelId="{E8D7B166-C5F5-4EF2-AD2B-6D1D236DED90}">
      <dgm:prSet/>
      <dgm:spPr/>
      <dgm:t>
        <a:bodyPr/>
        <a:lstStyle/>
        <a:p>
          <a:pPr>
            <a:lnSpc>
              <a:spcPct val="100000"/>
            </a:lnSpc>
          </a:pPr>
          <a:r>
            <a:rPr lang="en-US"/>
            <a:t>Near-perfect recall (1.00) for Class 1 with only 3 false negatives out of 1,767 cases</a:t>
          </a:r>
        </a:p>
      </dgm:t>
    </dgm:pt>
    <dgm:pt modelId="{67A7A781-DD72-45FD-8B85-0AC02057FD51}" type="parTrans" cxnId="{04E369B9-8907-4411-BA91-3F9EE1A279E8}">
      <dgm:prSet/>
      <dgm:spPr/>
      <dgm:t>
        <a:bodyPr/>
        <a:lstStyle/>
        <a:p>
          <a:endParaRPr lang="en-US"/>
        </a:p>
      </dgm:t>
    </dgm:pt>
    <dgm:pt modelId="{D4A9C164-883F-4540-BC36-A68D5B53614A}" type="sibTrans" cxnId="{04E369B9-8907-4411-BA91-3F9EE1A279E8}">
      <dgm:prSet/>
      <dgm:spPr/>
      <dgm:t>
        <a:bodyPr/>
        <a:lstStyle/>
        <a:p>
          <a:endParaRPr lang="en-US"/>
        </a:p>
      </dgm:t>
    </dgm:pt>
    <dgm:pt modelId="{8C7E71C7-B2B9-445F-AA8A-C5B7DCBDFBBB}">
      <dgm:prSet/>
      <dgm:spPr/>
      <dgm:t>
        <a:bodyPr/>
        <a:lstStyle/>
        <a:p>
          <a:pPr>
            <a:lnSpc>
              <a:spcPct val="100000"/>
            </a:lnSpc>
          </a:pPr>
          <a:r>
            <a:rPr lang="en-US"/>
            <a:t>Robust handling of imbalanced data while maintaining high precision (0.90) for both classes</a:t>
          </a:r>
        </a:p>
      </dgm:t>
    </dgm:pt>
    <dgm:pt modelId="{4BC58B68-6F4A-40E9-8185-6906F2898099}" type="parTrans" cxnId="{5C990EF9-2515-4C40-A18F-C7D3A6F84C5C}">
      <dgm:prSet/>
      <dgm:spPr/>
      <dgm:t>
        <a:bodyPr/>
        <a:lstStyle/>
        <a:p>
          <a:endParaRPr lang="en-US"/>
        </a:p>
      </dgm:t>
    </dgm:pt>
    <dgm:pt modelId="{5E1B6074-35B5-4AB5-9978-4C946FC594F3}" type="sibTrans" cxnId="{5C990EF9-2515-4C40-A18F-C7D3A6F84C5C}">
      <dgm:prSet/>
      <dgm:spPr/>
      <dgm:t>
        <a:bodyPr/>
        <a:lstStyle/>
        <a:p>
          <a:endParaRPr lang="en-US"/>
        </a:p>
      </dgm:t>
    </dgm:pt>
    <dgm:pt modelId="{2DBE60E7-0D31-44F9-8EE2-AB365FC9D259}" type="pres">
      <dgm:prSet presAssocID="{3B855E9B-B700-46E7-B724-9EA493FABC1C}" presName="root" presStyleCnt="0">
        <dgm:presLayoutVars>
          <dgm:dir/>
          <dgm:resizeHandles val="exact"/>
        </dgm:presLayoutVars>
      </dgm:prSet>
      <dgm:spPr/>
    </dgm:pt>
    <dgm:pt modelId="{3FB77236-5F2E-4B17-8745-56BCCA5B0A39}" type="pres">
      <dgm:prSet presAssocID="{AC5A3AA5-22FC-4461-8924-00024213E6F2}" presName="compNode" presStyleCnt="0"/>
      <dgm:spPr/>
    </dgm:pt>
    <dgm:pt modelId="{F382379C-0DE8-423D-9382-E778DD26191E}" type="pres">
      <dgm:prSet presAssocID="{AC5A3AA5-22FC-4461-8924-00024213E6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80220A7-B728-4662-BA74-9F6B84BFE59C}" type="pres">
      <dgm:prSet presAssocID="{AC5A3AA5-22FC-4461-8924-00024213E6F2}" presName="spaceRect" presStyleCnt="0"/>
      <dgm:spPr/>
    </dgm:pt>
    <dgm:pt modelId="{8FE2DE28-5A64-42AE-8DD2-30743B523CA4}" type="pres">
      <dgm:prSet presAssocID="{AC5A3AA5-22FC-4461-8924-00024213E6F2}" presName="textRect" presStyleLbl="revTx" presStyleIdx="0" presStyleCnt="3">
        <dgm:presLayoutVars>
          <dgm:chMax val="1"/>
          <dgm:chPref val="1"/>
        </dgm:presLayoutVars>
      </dgm:prSet>
      <dgm:spPr/>
    </dgm:pt>
    <dgm:pt modelId="{A9DCC889-5275-4B19-BBB7-59882029F186}" type="pres">
      <dgm:prSet presAssocID="{D7098446-6794-412B-AAB4-60C48D38BB79}" presName="sibTrans" presStyleCnt="0"/>
      <dgm:spPr/>
    </dgm:pt>
    <dgm:pt modelId="{00403FC0-EBCE-4818-A9F6-1BEF9CF00779}" type="pres">
      <dgm:prSet presAssocID="{E8D7B166-C5F5-4EF2-AD2B-6D1D236DED90}" presName="compNode" presStyleCnt="0"/>
      <dgm:spPr/>
    </dgm:pt>
    <dgm:pt modelId="{42292C43-FE62-4A13-9078-859ECC95E8EB}" type="pres">
      <dgm:prSet presAssocID="{E8D7B166-C5F5-4EF2-AD2B-6D1D236DED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853A59E-2171-4A32-A735-23C933994613}" type="pres">
      <dgm:prSet presAssocID="{E8D7B166-C5F5-4EF2-AD2B-6D1D236DED90}" presName="spaceRect" presStyleCnt="0"/>
      <dgm:spPr/>
    </dgm:pt>
    <dgm:pt modelId="{7ED3FC8A-0BDF-4046-98B3-089E27C9431A}" type="pres">
      <dgm:prSet presAssocID="{E8D7B166-C5F5-4EF2-AD2B-6D1D236DED90}" presName="textRect" presStyleLbl="revTx" presStyleIdx="1" presStyleCnt="3">
        <dgm:presLayoutVars>
          <dgm:chMax val="1"/>
          <dgm:chPref val="1"/>
        </dgm:presLayoutVars>
      </dgm:prSet>
      <dgm:spPr/>
    </dgm:pt>
    <dgm:pt modelId="{2670A8E9-7D8F-41D8-91C0-E73D77A897D8}" type="pres">
      <dgm:prSet presAssocID="{D4A9C164-883F-4540-BC36-A68D5B53614A}" presName="sibTrans" presStyleCnt="0"/>
      <dgm:spPr/>
    </dgm:pt>
    <dgm:pt modelId="{B753DE51-0583-43A6-947A-7925BFA3EE83}" type="pres">
      <dgm:prSet presAssocID="{8C7E71C7-B2B9-445F-AA8A-C5B7DCBDFBBB}" presName="compNode" presStyleCnt="0"/>
      <dgm:spPr/>
    </dgm:pt>
    <dgm:pt modelId="{621F7B92-3A18-4D78-892C-FF82207058C5}" type="pres">
      <dgm:prSet presAssocID="{8C7E71C7-B2B9-445F-AA8A-C5B7DCBDFB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B6D40B55-76DE-48DD-A460-28D33DCA75AB}" type="pres">
      <dgm:prSet presAssocID="{8C7E71C7-B2B9-445F-AA8A-C5B7DCBDFBBB}" presName="spaceRect" presStyleCnt="0"/>
      <dgm:spPr/>
    </dgm:pt>
    <dgm:pt modelId="{1D961474-A303-469D-A294-4B001AB12B4B}" type="pres">
      <dgm:prSet presAssocID="{8C7E71C7-B2B9-445F-AA8A-C5B7DCBDFBBB}" presName="textRect" presStyleLbl="revTx" presStyleIdx="2" presStyleCnt="3">
        <dgm:presLayoutVars>
          <dgm:chMax val="1"/>
          <dgm:chPref val="1"/>
        </dgm:presLayoutVars>
      </dgm:prSet>
      <dgm:spPr/>
    </dgm:pt>
  </dgm:ptLst>
  <dgm:cxnLst>
    <dgm:cxn modelId="{0EB2E496-70A7-452A-9F4C-5701FAD2366C}" srcId="{3B855E9B-B700-46E7-B724-9EA493FABC1C}" destId="{AC5A3AA5-22FC-4461-8924-00024213E6F2}" srcOrd="0" destOrd="0" parTransId="{77384CA4-BDF1-4CE5-933E-0A41FE066C96}" sibTransId="{D7098446-6794-412B-AAB4-60C48D38BB79}"/>
    <dgm:cxn modelId="{69F058A2-372B-4B7B-BE79-D858EF040BB6}" type="presOf" srcId="{3B855E9B-B700-46E7-B724-9EA493FABC1C}" destId="{2DBE60E7-0D31-44F9-8EE2-AB365FC9D259}" srcOrd="0" destOrd="0" presId="urn:microsoft.com/office/officeart/2018/2/layout/IconLabelList"/>
    <dgm:cxn modelId="{EC7538A4-6B3D-4646-AE96-470E70F3B822}" type="presOf" srcId="{AC5A3AA5-22FC-4461-8924-00024213E6F2}" destId="{8FE2DE28-5A64-42AE-8DD2-30743B523CA4}" srcOrd="0" destOrd="0" presId="urn:microsoft.com/office/officeart/2018/2/layout/IconLabelList"/>
    <dgm:cxn modelId="{04E369B9-8907-4411-BA91-3F9EE1A279E8}" srcId="{3B855E9B-B700-46E7-B724-9EA493FABC1C}" destId="{E8D7B166-C5F5-4EF2-AD2B-6D1D236DED90}" srcOrd="1" destOrd="0" parTransId="{67A7A781-DD72-45FD-8B85-0AC02057FD51}" sibTransId="{D4A9C164-883F-4540-BC36-A68D5B53614A}"/>
    <dgm:cxn modelId="{FCD8AABA-17FB-48C1-BC4F-BABDD627FFD3}" type="presOf" srcId="{8C7E71C7-B2B9-445F-AA8A-C5B7DCBDFBBB}" destId="{1D961474-A303-469D-A294-4B001AB12B4B}" srcOrd="0" destOrd="0" presId="urn:microsoft.com/office/officeart/2018/2/layout/IconLabelList"/>
    <dgm:cxn modelId="{5C990EF9-2515-4C40-A18F-C7D3A6F84C5C}" srcId="{3B855E9B-B700-46E7-B724-9EA493FABC1C}" destId="{8C7E71C7-B2B9-445F-AA8A-C5B7DCBDFBBB}" srcOrd="2" destOrd="0" parTransId="{4BC58B68-6F4A-40E9-8185-6906F2898099}" sibTransId="{5E1B6074-35B5-4AB5-9978-4C946FC594F3}"/>
    <dgm:cxn modelId="{42708EFD-3AE4-4AF4-9CAC-4B89C5950E2A}" type="presOf" srcId="{E8D7B166-C5F5-4EF2-AD2B-6D1D236DED90}" destId="{7ED3FC8A-0BDF-4046-98B3-089E27C9431A}" srcOrd="0" destOrd="0" presId="urn:microsoft.com/office/officeart/2018/2/layout/IconLabelList"/>
    <dgm:cxn modelId="{75F801B5-E5BD-486E-A5BA-23C77CCE332F}" type="presParOf" srcId="{2DBE60E7-0D31-44F9-8EE2-AB365FC9D259}" destId="{3FB77236-5F2E-4B17-8745-56BCCA5B0A39}" srcOrd="0" destOrd="0" presId="urn:microsoft.com/office/officeart/2018/2/layout/IconLabelList"/>
    <dgm:cxn modelId="{7C89173D-A07C-4E53-BCBF-83DBB27025F5}" type="presParOf" srcId="{3FB77236-5F2E-4B17-8745-56BCCA5B0A39}" destId="{F382379C-0DE8-423D-9382-E778DD26191E}" srcOrd="0" destOrd="0" presId="urn:microsoft.com/office/officeart/2018/2/layout/IconLabelList"/>
    <dgm:cxn modelId="{7F4667EA-0EA6-4C36-8743-00EEEB8F1258}" type="presParOf" srcId="{3FB77236-5F2E-4B17-8745-56BCCA5B0A39}" destId="{480220A7-B728-4662-BA74-9F6B84BFE59C}" srcOrd="1" destOrd="0" presId="urn:microsoft.com/office/officeart/2018/2/layout/IconLabelList"/>
    <dgm:cxn modelId="{20C19084-6742-48E0-93C7-B3CEE1187D60}" type="presParOf" srcId="{3FB77236-5F2E-4B17-8745-56BCCA5B0A39}" destId="{8FE2DE28-5A64-42AE-8DD2-30743B523CA4}" srcOrd="2" destOrd="0" presId="urn:microsoft.com/office/officeart/2018/2/layout/IconLabelList"/>
    <dgm:cxn modelId="{DFC6195C-2F7E-4C9D-9368-05C2A46D6742}" type="presParOf" srcId="{2DBE60E7-0D31-44F9-8EE2-AB365FC9D259}" destId="{A9DCC889-5275-4B19-BBB7-59882029F186}" srcOrd="1" destOrd="0" presId="urn:microsoft.com/office/officeart/2018/2/layout/IconLabelList"/>
    <dgm:cxn modelId="{3A73D6F6-C351-49E2-8F8A-E4D3D6EA5A03}" type="presParOf" srcId="{2DBE60E7-0D31-44F9-8EE2-AB365FC9D259}" destId="{00403FC0-EBCE-4818-A9F6-1BEF9CF00779}" srcOrd="2" destOrd="0" presId="urn:microsoft.com/office/officeart/2018/2/layout/IconLabelList"/>
    <dgm:cxn modelId="{10E84EB6-262B-4B77-870C-744166F17F57}" type="presParOf" srcId="{00403FC0-EBCE-4818-A9F6-1BEF9CF00779}" destId="{42292C43-FE62-4A13-9078-859ECC95E8EB}" srcOrd="0" destOrd="0" presId="urn:microsoft.com/office/officeart/2018/2/layout/IconLabelList"/>
    <dgm:cxn modelId="{B432D939-7612-430A-B52A-4294B5025702}" type="presParOf" srcId="{00403FC0-EBCE-4818-A9F6-1BEF9CF00779}" destId="{2853A59E-2171-4A32-A735-23C933994613}" srcOrd="1" destOrd="0" presId="urn:microsoft.com/office/officeart/2018/2/layout/IconLabelList"/>
    <dgm:cxn modelId="{6D717195-0783-4C0E-B433-F4FBF5143DBC}" type="presParOf" srcId="{00403FC0-EBCE-4818-A9F6-1BEF9CF00779}" destId="{7ED3FC8A-0BDF-4046-98B3-089E27C9431A}" srcOrd="2" destOrd="0" presId="urn:microsoft.com/office/officeart/2018/2/layout/IconLabelList"/>
    <dgm:cxn modelId="{9BC81690-18B4-41CD-B113-30DE53860066}" type="presParOf" srcId="{2DBE60E7-0D31-44F9-8EE2-AB365FC9D259}" destId="{2670A8E9-7D8F-41D8-91C0-E73D77A897D8}" srcOrd="3" destOrd="0" presId="urn:microsoft.com/office/officeart/2018/2/layout/IconLabelList"/>
    <dgm:cxn modelId="{BF9607C7-75A2-4A61-BEFB-F5A7C6E32834}" type="presParOf" srcId="{2DBE60E7-0D31-44F9-8EE2-AB365FC9D259}" destId="{B753DE51-0583-43A6-947A-7925BFA3EE83}" srcOrd="4" destOrd="0" presId="urn:microsoft.com/office/officeart/2018/2/layout/IconLabelList"/>
    <dgm:cxn modelId="{69D420F9-CB0F-4A2C-891C-109B37825C46}" type="presParOf" srcId="{B753DE51-0583-43A6-947A-7925BFA3EE83}" destId="{621F7B92-3A18-4D78-892C-FF82207058C5}" srcOrd="0" destOrd="0" presId="urn:microsoft.com/office/officeart/2018/2/layout/IconLabelList"/>
    <dgm:cxn modelId="{2DE93C5E-75ED-4079-B0B9-70F3DE695941}" type="presParOf" srcId="{B753DE51-0583-43A6-947A-7925BFA3EE83}" destId="{B6D40B55-76DE-48DD-A460-28D33DCA75AB}" srcOrd="1" destOrd="0" presId="urn:microsoft.com/office/officeart/2018/2/layout/IconLabelList"/>
    <dgm:cxn modelId="{585B14B4-911D-4475-8C3D-6296E7CD3C63}" type="presParOf" srcId="{B753DE51-0583-43A6-947A-7925BFA3EE83}" destId="{1D961474-A303-469D-A294-4B001AB12B4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839E4C-3790-4774-8F48-3084B42E321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D85B9BB-06C5-4E40-A88A-14D90EF1A45F}">
      <dgm:prSet/>
      <dgm:spPr/>
      <dgm:t>
        <a:bodyPr/>
        <a:lstStyle/>
        <a:p>
          <a:pPr>
            <a:lnSpc>
              <a:spcPct val="100000"/>
            </a:lnSpc>
          </a:pPr>
          <a:r>
            <a:rPr lang="en-US"/>
            <a:t>Predictive modeling of customer conversion rates.</a:t>
          </a:r>
        </a:p>
      </dgm:t>
    </dgm:pt>
    <dgm:pt modelId="{67CC453F-A1EE-4189-9FE8-2B4025C00D9F}" type="parTrans" cxnId="{05E93691-BA9F-4B4D-A7B5-4CC719832663}">
      <dgm:prSet/>
      <dgm:spPr/>
      <dgm:t>
        <a:bodyPr/>
        <a:lstStyle/>
        <a:p>
          <a:endParaRPr lang="en-US"/>
        </a:p>
      </dgm:t>
    </dgm:pt>
    <dgm:pt modelId="{64B7AF8C-FE75-423B-8D03-850D18AAB35D}" type="sibTrans" cxnId="{05E93691-BA9F-4B4D-A7B5-4CC719832663}">
      <dgm:prSet/>
      <dgm:spPr/>
      <dgm:t>
        <a:bodyPr/>
        <a:lstStyle/>
        <a:p>
          <a:endParaRPr lang="en-US"/>
        </a:p>
      </dgm:t>
    </dgm:pt>
    <dgm:pt modelId="{1577397A-70E9-42CF-9EDB-5CF7119DA907}">
      <dgm:prSet/>
      <dgm:spPr/>
      <dgm:t>
        <a:bodyPr/>
        <a:lstStyle/>
        <a:p>
          <a:pPr>
            <a:lnSpc>
              <a:spcPct val="100000"/>
            </a:lnSpc>
          </a:pPr>
          <a:r>
            <a:rPr lang="en-US"/>
            <a:t>Analyzing the effectiveness of different marketing channels and campaign types.</a:t>
          </a:r>
        </a:p>
      </dgm:t>
    </dgm:pt>
    <dgm:pt modelId="{611636B9-6C00-4822-AB93-DE3AB49C98DC}" type="parTrans" cxnId="{C4457A71-BE19-4F64-8523-38E2FE4A0A2E}">
      <dgm:prSet/>
      <dgm:spPr/>
      <dgm:t>
        <a:bodyPr/>
        <a:lstStyle/>
        <a:p>
          <a:endParaRPr lang="en-US"/>
        </a:p>
      </dgm:t>
    </dgm:pt>
    <dgm:pt modelId="{19233619-D044-4267-B4DC-2F3B0918BBFA}" type="sibTrans" cxnId="{C4457A71-BE19-4F64-8523-38E2FE4A0A2E}">
      <dgm:prSet/>
      <dgm:spPr/>
      <dgm:t>
        <a:bodyPr/>
        <a:lstStyle/>
        <a:p>
          <a:endParaRPr lang="en-US"/>
        </a:p>
      </dgm:t>
    </dgm:pt>
    <dgm:pt modelId="{0BDA176F-3CCC-463D-A000-C4A73B68CA0F}">
      <dgm:prSet/>
      <dgm:spPr/>
      <dgm:t>
        <a:bodyPr/>
        <a:lstStyle/>
        <a:p>
          <a:pPr>
            <a:lnSpc>
              <a:spcPct val="100000"/>
            </a:lnSpc>
          </a:pPr>
          <a:r>
            <a:rPr lang="en-US"/>
            <a:t>Identifying key factors driving customer engagement and conversion.</a:t>
          </a:r>
        </a:p>
      </dgm:t>
    </dgm:pt>
    <dgm:pt modelId="{AABE7433-B379-4B94-81B1-F71152AA8674}" type="parTrans" cxnId="{04B92594-8BD4-4AA8-BD43-1C4C49422A41}">
      <dgm:prSet/>
      <dgm:spPr/>
      <dgm:t>
        <a:bodyPr/>
        <a:lstStyle/>
        <a:p>
          <a:endParaRPr lang="en-US"/>
        </a:p>
      </dgm:t>
    </dgm:pt>
    <dgm:pt modelId="{E1AF7C0F-D88D-4150-A8E3-199966C7C1C8}" type="sibTrans" cxnId="{04B92594-8BD4-4AA8-BD43-1C4C49422A41}">
      <dgm:prSet/>
      <dgm:spPr/>
      <dgm:t>
        <a:bodyPr/>
        <a:lstStyle/>
        <a:p>
          <a:endParaRPr lang="en-US"/>
        </a:p>
      </dgm:t>
    </dgm:pt>
    <dgm:pt modelId="{1B2F36D8-E407-440C-86D4-104A86B7B638}">
      <dgm:prSet/>
      <dgm:spPr/>
      <dgm:t>
        <a:bodyPr/>
        <a:lstStyle/>
        <a:p>
          <a:pPr>
            <a:lnSpc>
              <a:spcPct val="100000"/>
            </a:lnSpc>
          </a:pPr>
          <a:r>
            <a:rPr lang="en-US"/>
            <a:t>Optimizing ad spend and campaign strategies to improve Return on Investment (ROI).</a:t>
          </a:r>
          <a:br>
            <a:rPr lang="en-US"/>
          </a:br>
          <a:endParaRPr lang="en-US"/>
        </a:p>
      </dgm:t>
    </dgm:pt>
    <dgm:pt modelId="{643867FD-E5B5-4132-A7F7-B78770F848EE}" type="parTrans" cxnId="{41C2CDA0-C4EB-429A-B023-4DDC0E2057A9}">
      <dgm:prSet/>
      <dgm:spPr/>
      <dgm:t>
        <a:bodyPr/>
        <a:lstStyle/>
        <a:p>
          <a:endParaRPr lang="en-US"/>
        </a:p>
      </dgm:t>
    </dgm:pt>
    <dgm:pt modelId="{4503EA51-A43B-446E-9828-615DAE4C25A0}" type="sibTrans" cxnId="{41C2CDA0-C4EB-429A-B023-4DDC0E2057A9}">
      <dgm:prSet/>
      <dgm:spPr/>
      <dgm:t>
        <a:bodyPr/>
        <a:lstStyle/>
        <a:p>
          <a:endParaRPr lang="en-US"/>
        </a:p>
      </dgm:t>
    </dgm:pt>
    <dgm:pt modelId="{07CE973F-806B-453A-867B-CEB484D25634}" type="pres">
      <dgm:prSet presAssocID="{43839E4C-3790-4774-8F48-3084B42E321F}" presName="root" presStyleCnt="0">
        <dgm:presLayoutVars>
          <dgm:dir/>
          <dgm:resizeHandles val="exact"/>
        </dgm:presLayoutVars>
      </dgm:prSet>
      <dgm:spPr/>
    </dgm:pt>
    <dgm:pt modelId="{D0CDCD65-EDF2-4074-A7E8-842D965C70C2}" type="pres">
      <dgm:prSet presAssocID="{3D85B9BB-06C5-4E40-A88A-14D90EF1A45F}" presName="compNode" presStyleCnt="0"/>
      <dgm:spPr/>
    </dgm:pt>
    <dgm:pt modelId="{69881218-63A9-4AE0-AA5F-32E37DBA6138}" type="pres">
      <dgm:prSet presAssocID="{3D85B9BB-06C5-4E40-A88A-14D90EF1A45F}" presName="bgRect" presStyleLbl="bgShp" presStyleIdx="0" presStyleCnt="4"/>
      <dgm:spPr/>
    </dgm:pt>
    <dgm:pt modelId="{30CEB738-46AB-4358-AC81-D6D9DAB8CE8B}" type="pres">
      <dgm:prSet presAssocID="{3D85B9BB-06C5-4E40-A88A-14D90EF1A4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311508DA-7B7B-4E5C-8867-A7AE05853359}" type="pres">
      <dgm:prSet presAssocID="{3D85B9BB-06C5-4E40-A88A-14D90EF1A45F}" presName="spaceRect" presStyleCnt="0"/>
      <dgm:spPr/>
    </dgm:pt>
    <dgm:pt modelId="{F6028207-7768-4BD0-AD21-4C9A4D4FAE3B}" type="pres">
      <dgm:prSet presAssocID="{3D85B9BB-06C5-4E40-A88A-14D90EF1A45F}" presName="parTx" presStyleLbl="revTx" presStyleIdx="0" presStyleCnt="4">
        <dgm:presLayoutVars>
          <dgm:chMax val="0"/>
          <dgm:chPref val="0"/>
        </dgm:presLayoutVars>
      </dgm:prSet>
      <dgm:spPr/>
    </dgm:pt>
    <dgm:pt modelId="{1F284ED2-CB8F-44B4-A575-96649D3ADA15}" type="pres">
      <dgm:prSet presAssocID="{64B7AF8C-FE75-423B-8D03-850D18AAB35D}" presName="sibTrans" presStyleCnt="0"/>
      <dgm:spPr/>
    </dgm:pt>
    <dgm:pt modelId="{34F4FD91-A3EE-48B2-B58D-B21A19CA853C}" type="pres">
      <dgm:prSet presAssocID="{1577397A-70E9-42CF-9EDB-5CF7119DA907}" presName="compNode" presStyleCnt="0"/>
      <dgm:spPr/>
    </dgm:pt>
    <dgm:pt modelId="{16A27116-76DF-4FEF-9992-E45D95724111}" type="pres">
      <dgm:prSet presAssocID="{1577397A-70E9-42CF-9EDB-5CF7119DA907}" presName="bgRect" presStyleLbl="bgShp" presStyleIdx="1" presStyleCnt="4"/>
      <dgm:spPr/>
    </dgm:pt>
    <dgm:pt modelId="{5A262977-F8B7-4E08-9100-FCB2326C48BB}" type="pres">
      <dgm:prSet presAssocID="{1577397A-70E9-42CF-9EDB-5CF7119DA9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74C422E6-D380-4CCC-AC95-ED69CE99986D}" type="pres">
      <dgm:prSet presAssocID="{1577397A-70E9-42CF-9EDB-5CF7119DA907}" presName="spaceRect" presStyleCnt="0"/>
      <dgm:spPr/>
    </dgm:pt>
    <dgm:pt modelId="{BC613907-5587-4442-A90B-8AE4A44C4FF2}" type="pres">
      <dgm:prSet presAssocID="{1577397A-70E9-42CF-9EDB-5CF7119DA907}" presName="parTx" presStyleLbl="revTx" presStyleIdx="1" presStyleCnt="4">
        <dgm:presLayoutVars>
          <dgm:chMax val="0"/>
          <dgm:chPref val="0"/>
        </dgm:presLayoutVars>
      </dgm:prSet>
      <dgm:spPr/>
    </dgm:pt>
    <dgm:pt modelId="{806D6FA4-9B89-4EBA-897F-DB19EA5F3D45}" type="pres">
      <dgm:prSet presAssocID="{19233619-D044-4267-B4DC-2F3B0918BBFA}" presName="sibTrans" presStyleCnt="0"/>
      <dgm:spPr/>
    </dgm:pt>
    <dgm:pt modelId="{6C064F9D-1662-43FE-990F-7934D2E10C15}" type="pres">
      <dgm:prSet presAssocID="{0BDA176F-3CCC-463D-A000-C4A73B68CA0F}" presName="compNode" presStyleCnt="0"/>
      <dgm:spPr/>
    </dgm:pt>
    <dgm:pt modelId="{B8565AC1-D3F9-4A08-B61F-7EEBFA175F0E}" type="pres">
      <dgm:prSet presAssocID="{0BDA176F-3CCC-463D-A000-C4A73B68CA0F}" presName="bgRect" presStyleLbl="bgShp" presStyleIdx="2" presStyleCnt="4"/>
      <dgm:spPr/>
    </dgm:pt>
    <dgm:pt modelId="{50BC971A-567C-4A7D-AF50-9611977D2132}" type="pres">
      <dgm:prSet presAssocID="{0BDA176F-3CCC-463D-A000-C4A73B68CA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82F6A8B-D58C-4248-934B-B54652F305DB}" type="pres">
      <dgm:prSet presAssocID="{0BDA176F-3CCC-463D-A000-C4A73B68CA0F}" presName="spaceRect" presStyleCnt="0"/>
      <dgm:spPr/>
    </dgm:pt>
    <dgm:pt modelId="{9C66112B-95E3-4447-85DC-6AFBC68B6F90}" type="pres">
      <dgm:prSet presAssocID="{0BDA176F-3CCC-463D-A000-C4A73B68CA0F}" presName="parTx" presStyleLbl="revTx" presStyleIdx="2" presStyleCnt="4">
        <dgm:presLayoutVars>
          <dgm:chMax val="0"/>
          <dgm:chPref val="0"/>
        </dgm:presLayoutVars>
      </dgm:prSet>
      <dgm:spPr/>
    </dgm:pt>
    <dgm:pt modelId="{04790F5A-5CB7-4832-9338-629D9D73058C}" type="pres">
      <dgm:prSet presAssocID="{E1AF7C0F-D88D-4150-A8E3-199966C7C1C8}" presName="sibTrans" presStyleCnt="0"/>
      <dgm:spPr/>
    </dgm:pt>
    <dgm:pt modelId="{5327A02E-C79F-4D8E-B7AA-7F25F857A513}" type="pres">
      <dgm:prSet presAssocID="{1B2F36D8-E407-440C-86D4-104A86B7B638}" presName="compNode" presStyleCnt="0"/>
      <dgm:spPr/>
    </dgm:pt>
    <dgm:pt modelId="{DC696361-8FF3-4BB0-8A0D-74183F2FBEBE}" type="pres">
      <dgm:prSet presAssocID="{1B2F36D8-E407-440C-86D4-104A86B7B638}" presName="bgRect" presStyleLbl="bgShp" presStyleIdx="3" presStyleCnt="4"/>
      <dgm:spPr/>
    </dgm:pt>
    <dgm:pt modelId="{ED1B7555-E110-4DD1-A660-24332C69A42A}" type="pres">
      <dgm:prSet presAssocID="{1B2F36D8-E407-440C-86D4-104A86B7B6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2CE64768-B8FD-41EE-9D2B-970BD0BA8F17}" type="pres">
      <dgm:prSet presAssocID="{1B2F36D8-E407-440C-86D4-104A86B7B638}" presName="spaceRect" presStyleCnt="0"/>
      <dgm:spPr/>
    </dgm:pt>
    <dgm:pt modelId="{FD12926C-8118-4DC9-9110-6492672C929A}" type="pres">
      <dgm:prSet presAssocID="{1B2F36D8-E407-440C-86D4-104A86B7B638}" presName="parTx" presStyleLbl="revTx" presStyleIdx="3" presStyleCnt="4" custLinFactNeighborY="9466">
        <dgm:presLayoutVars>
          <dgm:chMax val="0"/>
          <dgm:chPref val="0"/>
        </dgm:presLayoutVars>
      </dgm:prSet>
      <dgm:spPr/>
    </dgm:pt>
  </dgm:ptLst>
  <dgm:cxnLst>
    <dgm:cxn modelId="{36A5EF38-60C4-4EDA-8A59-2C995DA8B630}" type="presOf" srcId="{0BDA176F-3CCC-463D-A000-C4A73B68CA0F}" destId="{9C66112B-95E3-4447-85DC-6AFBC68B6F90}" srcOrd="0" destOrd="0" presId="urn:microsoft.com/office/officeart/2018/2/layout/IconVerticalSolidList"/>
    <dgm:cxn modelId="{27939663-11FC-4036-AA62-06DBB92EA349}" type="presOf" srcId="{1B2F36D8-E407-440C-86D4-104A86B7B638}" destId="{FD12926C-8118-4DC9-9110-6492672C929A}" srcOrd="0" destOrd="0" presId="urn:microsoft.com/office/officeart/2018/2/layout/IconVerticalSolidList"/>
    <dgm:cxn modelId="{C4457A71-BE19-4F64-8523-38E2FE4A0A2E}" srcId="{43839E4C-3790-4774-8F48-3084B42E321F}" destId="{1577397A-70E9-42CF-9EDB-5CF7119DA907}" srcOrd="1" destOrd="0" parTransId="{611636B9-6C00-4822-AB93-DE3AB49C98DC}" sibTransId="{19233619-D044-4267-B4DC-2F3B0918BBFA}"/>
    <dgm:cxn modelId="{4D7EAF7F-3D9E-48E5-9200-3088EA5BF17E}" type="presOf" srcId="{1577397A-70E9-42CF-9EDB-5CF7119DA907}" destId="{BC613907-5587-4442-A90B-8AE4A44C4FF2}" srcOrd="0" destOrd="0" presId="urn:microsoft.com/office/officeart/2018/2/layout/IconVerticalSolidList"/>
    <dgm:cxn modelId="{05E93691-BA9F-4B4D-A7B5-4CC719832663}" srcId="{43839E4C-3790-4774-8F48-3084B42E321F}" destId="{3D85B9BB-06C5-4E40-A88A-14D90EF1A45F}" srcOrd="0" destOrd="0" parTransId="{67CC453F-A1EE-4189-9FE8-2B4025C00D9F}" sibTransId="{64B7AF8C-FE75-423B-8D03-850D18AAB35D}"/>
    <dgm:cxn modelId="{04B92594-8BD4-4AA8-BD43-1C4C49422A41}" srcId="{43839E4C-3790-4774-8F48-3084B42E321F}" destId="{0BDA176F-3CCC-463D-A000-C4A73B68CA0F}" srcOrd="2" destOrd="0" parTransId="{AABE7433-B379-4B94-81B1-F71152AA8674}" sibTransId="{E1AF7C0F-D88D-4150-A8E3-199966C7C1C8}"/>
    <dgm:cxn modelId="{41C2CDA0-C4EB-429A-B023-4DDC0E2057A9}" srcId="{43839E4C-3790-4774-8F48-3084B42E321F}" destId="{1B2F36D8-E407-440C-86D4-104A86B7B638}" srcOrd="3" destOrd="0" parTransId="{643867FD-E5B5-4132-A7F7-B78770F848EE}" sibTransId="{4503EA51-A43B-446E-9828-615DAE4C25A0}"/>
    <dgm:cxn modelId="{A97B48CE-9839-4BCA-8933-726C6F9A4BBA}" type="presOf" srcId="{3D85B9BB-06C5-4E40-A88A-14D90EF1A45F}" destId="{F6028207-7768-4BD0-AD21-4C9A4D4FAE3B}" srcOrd="0" destOrd="0" presId="urn:microsoft.com/office/officeart/2018/2/layout/IconVerticalSolidList"/>
    <dgm:cxn modelId="{7CE5DEF8-3A01-42D4-9AFD-4A8A32D0A963}" type="presOf" srcId="{43839E4C-3790-4774-8F48-3084B42E321F}" destId="{07CE973F-806B-453A-867B-CEB484D25634}" srcOrd="0" destOrd="0" presId="urn:microsoft.com/office/officeart/2018/2/layout/IconVerticalSolidList"/>
    <dgm:cxn modelId="{D4F5BE72-BF9D-4173-9768-6C3410DA80DC}" type="presParOf" srcId="{07CE973F-806B-453A-867B-CEB484D25634}" destId="{D0CDCD65-EDF2-4074-A7E8-842D965C70C2}" srcOrd="0" destOrd="0" presId="urn:microsoft.com/office/officeart/2018/2/layout/IconVerticalSolidList"/>
    <dgm:cxn modelId="{99B0BCD0-7CEE-4EC0-A545-5093CC7ED013}" type="presParOf" srcId="{D0CDCD65-EDF2-4074-A7E8-842D965C70C2}" destId="{69881218-63A9-4AE0-AA5F-32E37DBA6138}" srcOrd="0" destOrd="0" presId="urn:microsoft.com/office/officeart/2018/2/layout/IconVerticalSolidList"/>
    <dgm:cxn modelId="{D4EBA440-9E93-4E5C-A932-4BCDC08E206D}" type="presParOf" srcId="{D0CDCD65-EDF2-4074-A7E8-842D965C70C2}" destId="{30CEB738-46AB-4358-AC81-D6D9DAB8CE8B}" srcOrd="1" destOrd="0" presId="urn:microsoft.com/office/officeart/2018/2/layout/IconVerticalSolidList"/>
    <dgm:cxn modelId="{AFC62D5E-9339-4F83-9911-71E1B85A2623}" type="presParOf" srcId="{D0CDCD65-EDF2-4074-A7E8-842D965C70C2}" destId="{311508DA-7B7B-4E5C-8867-A7AE05853359}" srcOrd="2" destOrd="0" presId="urn:microsoft.com/office/officeart/2018/2/layout/IconVerticalSolidList"/>
    <dgm:cxn modelId="{6FAFD968-026B-4B53-9898-ECD746511618}" type="presParOf" srcId="{D0CDCD65-EDF2-4074-A7E8-842D965C70C2}" destId="{F6028207-7768-4BD0-AD21-4C9A4D4FAE3B}" srcOrd="3" destOrd="0" presId="urn:microsoft.com/office/officeart/2018/2/layout/IconVerticalSolidList"/>
    <dgm:cxn modelId="{BED79A84-723F-4649-B222-2C17A30BCCA1}" type="presParOf" srcId="{07CE973F-806B-453A-867B-CEB484D25634}" destId="{1F284ED2-CB8F-44B4-A575-96649D3ADA15}" srcOrd="1" destOrd="0" presId="urn:microsoft.com/office/officeart/2018/2/layout/IconVerticalSolidList"/>
    <dgm:cxn modelId="{B62ECAEA-0497-4F83-8E9A-D910B1B1E58C}" type="presParOf" srcId="{07CE973F-806B-453A-867B-CEB484D25634}" destId="{34F4FD91-A3EE-48B2-B58D-B21A19CA853C}" srcOrd="2" destOrd="0" presId="urn:microsoft.com/office/officeart/2018/2/layout/IconVerticalSolidList"/>
    <dgm:cxn modelId="{39306BB8-EE82-4CB8-99F9-8F4420D220B4}" type="presParOf" srcId="{34F4FD91-A3EE-48B2-B58D-B21A19CA853C}" destId="{16A27116-76DF-4FEF-9992-E45D95724111}" srcOrd="0" destOrd="0" presId="urn:microsoft.com/office/officeart/2018/2/layout/IconVerticalSolidList"/>
    <dgm:cxn modelId="{B2A75616-02B7-4E25-A2E8-E8A9F3096992}" type="presParOf" srcId="{34F4FD91-A3EE-48B2-B58D-B21A19CA853C}" destId="{5A262977-F8B7-4E08-9100-FCB2326C48BB}" srcOrd="1" destOrd="0" presId="urn:microsoft.com/office/officeart/2018/2/layout/IconVerticalSolidList"/>
    <dgm:cxn modelId="{3B11297D-6DD0-40F1-BB14-9318F795CB55}" type="presParOf" srcId="{34F4FD91-A3EE-48B2-B58D-B21A19CA853C}" destId="{74C422E6-D380-4CCC-AC95-ED69CE99986D}" srcOrd="2" destOrd="0" presId="urn:microsoft.com/office/officeart/2018/2/layout/IconVerticalSolidList"/>
    <dgm:cxn modelId="{03ED5EEB-F90D-422C-9765-16A9ADDC5810}" type="presParOf" srcId="{34F4FD91-A3EE-48B2-B58D-B21A19CA853C}" destId="{BC613907-5587-4442-A90B-8AE4A44C4FF2}" srcOrd="3" destOrd="0" presId="urn:microsoft.com/office/officeart/2018/2/layout/IconVerticalSolidList"/>
    <dgm:cxn modelId="{7D54BA1D-2CBC-44F4-8A97-0331F62EBD56}" type="presParOf" srcId="{07CE973F-806B-453A-867B-CEB484D25634}" destId="{806D6FA4-9B89-4EBA-897F-DB19EA5F3D45}" srcOrd="3" destOrd="0" presId="urn:microsoft.com/office/officeart/2018/2/layout/IconVerticalSolidList"/>
    <dgm:cxn modelId="{E75901B5-0BFE-4B1B-B3C5-113C313B490B}" type="presParOf" srcId="{07CE973F-806B-453A-867B-CEB484D25634}" destId="{6C064F9D-1662-43FE-990F-7934D2E10C15}" srcOrd="4" destOrd="0" presId="urn:microsoft.com/office/officeart/2018/2/layout/IconVerticalSolidList"/>
    <dgm:cxn modelId="{79527D93-3281-4954-866F-ED797DFA2EBE}" type="presParOf" srcId="{6C064F9D-1662-43FE-990F-7934D2E10C15}" destId="{B8565AC1-D3F9-4A08-B61F-7EEBFA175F0E}" srcOrd="0" destOrd="0" presId="urn:microsoft.com/office/officeart/2018/2/layout/IconVerticalSolidList"/>
    <dgm:cxn modelId="{03FD2DD9-22F2-4E84-BFF3-B3BAB7AE7192}" type="presParOf" srcId="{6C064F9D-1662-43FE-990F-7934D2E10C15}" destId="{50BC971A-567C-4A7D-AF50-9611977D2132}" srcOrd="1" destOrd="0" presId="urn:microsoft.com/office/officeart/2018/2/layout/IconVerticalSolidList"/>
    <dgm:cxn modelId="{4FF79871-539A-4D40-84B7-5893969962DD}" type="presParOf" srcId="{6C064F9D-1662-43FE-990F-7934D2E10C15}" destId="{882F6A8B-D58C-4248-934B-B54652F305DB}" srcOrd="2" destOrd="0" presId="urn:microsoft.com/office/officeart/2018/2/layout/IconVerticalSolidList"/>
    <dgm:cxn modelId="{45301031-04D4-4393-BFEA-C6A5DC2B3F48}" type="presParOf" srcId="{6C064F9D-1662-43FE-990F-7934D2E10C15}" destId="{9C66112B-95E3-4447-85DC-6AFBC68B6F90}" srcOrd="3" destOrd="0" presId="urn:microsoft.com/office/officeart/2018/2/layout/IconVerticalSolidList"/>
    <dgm:cxn modelId="{4B054879-32D6-4CFA-9232-6C7DC9CEF899}" type="presParOf" srcId="{07CE973F-806B-453A-867B-CEB484D25634}" destId="{04790F5A-5CB7-4832-9338-629D9D73058C}" srcOrd="5" destOrd="0" presId="urn:microsoft.com/office/officeart/2018/2/layout/IconVerticalSolidList"/>
    <dgm:cxn modelId="{696CA2BA-CBFE-42A4-B88C-BE1A73358482}" type="presParOf" srcId="{07CE973F-806B-453A-867B-CEB484D25634}" destId="{5327A02E-C79F-4D8E-B7AA-7F25F857A513}" srcOrd="6" destOrd="0" presId="urn:microsoft.com/office/officeart/2018/2/layout/IconVerticalSolidList"/>
    <dgm:cxn modelId="{63CF49B9-D64B-4B95-9AC0-C5AF002DC3C8}" type="presParOf" srcId="{5327A02E-C79F-4D8E-B7AA-7F25F857A513}" destId="{DC696361-8FF3-4BB0-8A0D-74183F2FBEBE}" srcOrd="0" destOrd="0" presId="urn:microsoft.com/office/officeart/2018/2/layout/IconVerticalSolidList"/>
    <dgm:cxn modelId="{8EECF72E-B0CB-4AA3-93E5-DE1B2327576B}" type="presParOf" srcId="{5327A02E-C79F-4D8E-B7AA-7F25F857A513}" destId="{ED1B7555-E110-4DD1-A660-24332C69A42A}" srcOrd="1" destOrd="0" presId="urn:microsoft.com/office/officeart/2018/2/layout/IconVerticalSolidList"/>
    <dgm:cxn modelId="{66716415-EC25-4CDC-A6D7-F917043AD62E}" type="presParOf" srcId="{5327A02E-C79F-4D8E-B7AA-7F25F857A513}" destId="{2CE64768-B8FD-41EE-9D2B-970BD0BA8F17}" srcOrd="2" destOrd="0" presId="urn:microsoft.com/office/officeart/2018/2/layout/IconVerticalSolidList"/>
    <dgm:cxn modelId="{4E5B2381-512F-41FB-9C69-754336D9BDEC}" type="presParOf" srcId="{5327A02E-C79F-4D8E-B7AA-7F25F857A513}" destId="{FD12926C-8118-4DC9-9110-6492672C929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AB89C-E314-4A0E-A2CD-0763D0B9DAF9}">
      <dsp:nvSpPr>
        <dsp:cNvPr id="0" name=""/>
        <dsp:cNvSpPr/>
      </dsp:nvSpPr>
      <dsp:spPr>
        <a:xfrm>
          <a:off x="315922" y="46870"/>
          <a:ext cx="980050" cy="9800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44CBF-560C-412A-AE89-CBF4E7D074A6}">
      <dsp:nvSpPr>
        <dsp:cNvPr id="0" name=""/>
        <dsp:cNvSpPr/>
      </dsp:nvSpPr>
      <dsp:spPr>
        <a:xfrm>
          <a:off x="524786" y="255733"/>
          <a:ext cx="562324" cy="5623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EE26E9-0401-458F-AD37-C41B9DF71A18}">
      <dsp:nvSpPr>
        <dsp:cNvPr id="0" name=""/>
        <dsp:cNvSpPr/>
      </dsp:nvSpPr>
      <dsp:spPr>
        <a:xfrm>
          <a:off x="2627" y="1332182"/>
          <a:ext cx="1606640" cy="64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WebsiteVisits</a:t>
          </a:r>
          <a:r>
            <a:rPr lang="en-US" sz="1100" kern="1200"/>
            <a:t>: Number of visits to the website.</a:t>
          </a:r>
        </a:p>
      </dsp:txBody>
      <dsp:txXfrm>
        <a:off x="2627" y="1332182"/>
        <a:ext cx="1606640" cy="642656"/>
      </dsp:txXfrm>
    </dsp:sp>
    <dsp:sp modelId="{D530126B-D2CF-46FC-A3F5-DF2793BEE896}">
      <dsp:nvSpPr>
        <dsp:cNvPr id="0" name=""/>
        <dsp:cNvSpPr/>
      </dsp:nvSpPr>
      <dsp:spPr>
        <a:xfrm>
          <a:off x="2203725" y="46870"/>
          <a:ext cx="980050" cy="9800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AAB8D-43E6-4E51-8E80-3228C957A552}">
      <dsp:nvSpPr>
        <dsp:cNvPr id="0" name=""/>
        <dsp:cNvSpPr/>
      </dsp:nvSpPr>
      <dsp:spPr>
        <a:xfrm>
          <a:off x="2412588" y="255733"/>
          <a:ext cx="562324" cy="5623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6EC81C-57D7-4A7B-B80E-4CE340BE138A}">
      <dsp:nvSpPr>
        <dsp:cNvPr id="0" name=""/>
        <dsp:cNvSpPr/>
      </dsp:nvSpPr>
      <dsp:spPr>
        <a:xfrm>
          <a:off x="1890430" y="1332182"/>
          <a:ext cx="1606640" cy="64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PagesPerVisit</a:t>
          </a:r>
          <a:r>
            <a:rPr lang="en-US" sz="1100" kern="1200"/>
            <a:t>: Average number of pages visited per session.</a:t>
          </a:r>
        </a:p>
      </dsp:txBody>
      <dsp:txXfrm>
        <a:off x="1890430" y="1332182"/>
        <a:ext cx="1606640" cy="642656"/>
      </dsp:txXfrm>
    </dsp:sp>
    <dsp:sp modelId="{017032FF-3DC3-4566-90BF-9A93F6CFCD64}">
      <dsp:nvSpPr>
        <dsp:cNvPr id="0" name=""/>
        <dsp:cNvSpPr/>
      </dsp:nvSpPr>
      <dsp:spPr>
        <a:xfrm>
          <a:off x="4091528" y="46870"/>
          <a:ext cx="980050" cy="9800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F3B5F-D0F6-40A9-9CC6-76527166B185}">
      <dsp:nvSpPr>
        <dsp:cNvPr id="0" name=""/>
        <dsp:cNvSpPr/>
      </dsp:nvSpPr>
      <dsp:spPr>
        <a:xfrm>
          <a:off x="4300391" y="255733"/>
          <a:ext cx="562324" cy="5623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0DF67-5F34-48A1-9B96-C97F3F8AF483}">
      <dsp:nvSpPr>
        <dsp:cNvPr id="0" name=""/>
        <dsp:cNvSpPr/>
      </dsp:nvSpPr>
      <dsp:spPr>
        <a:xfrm>
          <a:off x="3778233" y="1332182"/>
          <a:ext cx="1606640" cy="64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TimeOnSite</a:t>
          </a:r>
          <a:r>
            <a:rPr lang="en-US" sz="1100" kern="1200"/>
            <a:t>: Average time spent on the website per visit (in minutes).</a:t>
          </a:r>
        </a:p>
      </dsp:txBody>
      <dsp:txXfrm>
        <a:off x="3778233" y="1332182"/>
        <a:ext cx="1606640" cy="642656"/>
      </dsp:txXfrm>
    </dsp:sp>
    <dsp:sp modelId="{7683FD12-FBA5-4E92-8895-E413A3F2F506}">
      <dsp:nvSpPr>
        <dsp:cNvPr id="0" name=""/>
        <dsp:cNvSpPr/>
      </dsp:nvSpPr>
      <dsp:spPr>
        <a:xfrm>
          <a:off x="315922" y="2376499"/>
          <a:ext cx="980050" cy="9800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0FD7D-F7C5-43D3-87E8-69543989821C}">
      <dsp:nvSpPr>
        <dsp:cNvPr id="0" name=""/>
        <dsp:cNvSpPr/>
      </dsp:nvSpPr>
      <dsp:spPr>
        <a:xfrm>
          <a:off x="524786" y="2585362"/>
          <a:ext cx="562324" cy="5623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91C715-5A61-4AF9-9624-9851AADFC57B}">
      <dsp:nvSpPr>
        <dsp:cNvPr id="0" name=""/>
        <dsp:cNvSpPr/>
      </dsp:nvSpPr>
      <dsp:spPr>
        <a:xfrm>
          <a:off x="2627" y="3661811"/>
          <a:ext cx="1606640" cy="64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SocialShares</a:t>
          </a:r>
          <a:r>
            <a:rPr lang="en-US" sz="1100" kern="1200"/>
            <a:t>: Number of times the marketing content was shared on social media.</a:t>
          </a:r>
        </a:p>
      </dsp:txBody>
      <dsp:txXfrm>
        <a:off x="2627" y="3661811"/>
        <a:ext cx="1606640" cy="642656"/>
      </dsp:txXfrm>
    </dsp:sp>
    <dsp:sp modelId="{FB665B68-7CEC-46C4-AB8C-1BC42DC89816}">
      <dsp:nvSpPr>
        <dsp:cNvPr id="0" name=""/>
        <dsp:cNvSpPr/>
      </dsp:nvSpPr>
      <dsp:spPr>
        <a:xfrm>
          <a:off x="2203725" y="2376499"/>
          <a:ext cx="980050" cy="9800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5DA39-8B94-4958-9FF4-06490E52FD8E}">
      <dsp:nvSpPr>
        <dsp:cNvPr id="0" name=""/>
        <dsp:cNvSpPr/>
      </dsp:nvSpPr>
      <dsp:spPr>
        <a:xfrm>
          <a:off x="2412588" y="2585362"/>
          <a:ext cx="562324" cy="5623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77DEE-0E47-4510-A2AB-FB67FBDCCCC8}">
      <dsp:nvSpPr>
        <dsp:cNvPr id="0" name=""/>
        <dsp:cNvSpPr/>
      </dsp:nvSpPr>
      <dsp:spPr>
        <a:xfrm>
          <a:off x="1890430" y="3661811"/>
          <a:ext cx="1606640" cy="64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EmailOpens</a:t>
          </a:r>
          <a:r>
            <a:rPr lang="en-US" sz="1100" kern="1200"/>
            <a:t>: Number of times marketing emails were opened.</a:t>
          </a:r>
        </a:p>
      </dsp:txBody>
      <dsp:txXfrm>
        <a:off x="1890430" y="3661811"/>
        <a:ext cx="1606640" cy="642656"/>
      </dsp:txXfrm>
    </dsp:sp>
    <dsp:sp modelId="{D9AF7619-418B-49D9-AC0F-1129806D6DBF}">
      <dsp:nvSpPr>
        <dsp:cNvPr id="0" name=""/>
        <dsp:cNvSpPr/>
      </dsp:nvSpPr>
      <dsp:spPr>
        <a:xfrm>
          <a:off x="4091528" y="2376499"/>
          <a:ext cx="980050" cy="98005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019B1-3818-45CF-BB2D-0A7071C98D0A}">
      <dsp:nvSpPr>
        <dsp:cNvPr id="0" name=""/>
        <dsp:cNvSpPr/>
      </dsp:nvSpPr>
      <dsp:spPr>
        <a:xfrm>
          <a:off x="4300391" y="2585362"/>
          <a:ext cx="562324" cy="5623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722ED0-6999-41B0-B632-7036AF6AB149}">
      <dsp:nvSpPr>
        <dsp:cNvPr id="0" name=""/>
        <dsp:cNvSpPr/>
      </dsp:nvSpPr>
      <dsp:spPr>
        <a:xfrm>
          <a:off x="3778233" y="3661811"/>
          <a:ext cx="1606640" cy="64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EmailClicks</a:t>
          </a:r>
          <a:r>
            <a:rPr lang="en-US" sz="1100" kern="1200"/>
            <a:t>: Number of times links in marketing emails were clicked.</a:t>
          </a:r>
        </a:p>
      </dsp:txBody>
      <dsp:txXfrm>
        <a:off x="3778233" y="3661811"/>
        <a:ext cx="1606640" cy="642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4093C-4687-40B4-AE56-487444601B47}">
      <dsp:nvSpPr>
        <dsp:cNvPr id="0" name=""/>
        <dsp:cNvSpPr/>
      </dsp:nvSpPr>
      <dsp:spPr>
        <a:xfrm>
          <a:off x="0" y="671"/>
          <a:ext cx="5861090"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FBC9A-B606-4D8B-A58D-37E86B258181}">
      <dsp:nvSpPr>
        <dsp:cNvPr id="0" name=""/>
        <dsp:cNvSpPr/>
      </dsp:nvSpPr>
      <dsp:spPr>
        <a:xfrm>
          <a:off x="475513" y="354359"/>
          <a:ext cx="864569" cy="8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083B85-EA27-492B-8631-9120666A42C3}">
      <dsp:nvSpPr>
        <dsp:cNvPr id="0" name=""/>
        <dsp:cNvSpPr/>
      </dsp:nvSpPr>
      <dsp:spPr>
        <a:xfrm>
          <a:off x="1815596" y="671"/>
          <a:ext cx="4045493"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889000">
            <a:lnSpc>
              <a:spcPct val="100000"/>
            </a:lnSpc>
            <a:spcBef>
              <a:spcPct val="0"/>
            </a:spcBef>
            <a:spcAft>
              <a:spcPct val="35000"/>
            </a:spcAft>
            <a:buNone/>
          </a:pPr>
          <a:r>
            <a:rPr lang="en-US" sz="2000" b="1" kern="1200"/>
            <a:t>PreviousPurchases</a:t>
          </a:r>
          <a:r>
            <a:rPr lang="en-US" sz="2000" kern="1200"/>
            <a:t>: Number of previous purchases made by the customer.</a:t>
          </a:r>
        </a:p>
      </dsp:txBody>
      <dsp:txXfrm>
        <a:off x="1815596" y="671"/>
        <a:ext cx="4045493" cy="1571944"/>
      </dsp:txXfrm>
    </dsp:sp>
    <dsp:sp modelId="{FA3E684C-736C-4B8F-A932-83F946358B02}">
      <dsp:nvSpPr>
        <dsp:cNvPr id="0" name=""/>
        <dsp:cNvSpPr/>
      </dsp:nvSpPr>
      <dsp:spPr>
        <a:xfrm>
          <a:off x="0" y="1965602"/>
          <a:ext cx="5861090"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A108AB-5C8C-4A8D-82A3-55FAAE6EE27E}">
      <dsp:nvSpPr>
        <dsp:cNvPr id="0" name=""/>
        <dsp:cNvSpPr/>
      </dsp:nvSpPr>
      <dsp:spPr>
        <a:xfrm>
          <a:off x="475513" y="2319290"/>
          <a:ext cx="864569" cy="8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28190-D036-430A-B008-5794094DB73C}">
      <dsp:nvSpPr>
        <dsp:cNvPr id="0" name=""/>
        <dsp:cNvSpPr/>
      </dsp:nvSpPr>
      <dsp:spPr>
        <a:xfrm>
          <a:off x="1815596" y="1965602"/>
          <a:ext cx="4045493"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889000">
            <a:lnSpc>
              <a:spcPct val="100000"/>
            </a:lnSpc>
            <a:spcBef>
              <a:spcPct val="0"/>
            </a:spcBef>
            <a:spcAft>
              <a:spcPct val="35000"/>
            </a:spcAft>
            <a:buNone/>
          </a:pPr>
          <a:r>
            <a:rPr lang="en-US" sz="2000" b="1" kern="1200"/>
            <a:t>LoyaltyPoints</a:t>
          </a:r>
          <a:r>
            <a:rPr lang="en-US" sz="2000" kern="1200"/>
            <a:t>: Number of loyalty points accumulated by the customer.</a:t>
          </a:r>
        </a:p>
      </dsp:txBody>
      <dsp:txXfrm>
        <a:off x="1815596" y="1965602"/>
        <a:ext cx="4045493" cy="1571944"/>
      </dsp:txXfrm>
    </dsp:sp>
    <dsp:sp modelId="{D93DE113-9022-4DE4-A25F-39EC51D21B70}">
      <dsp:nvSpPr>
        <dsp:cNvPr id="0" name=""/>
        <dsp:cNvSpPr/>
      </dsp:nvSpPr>
      <dsp:spPr>
        <a:xfrm>
          <a:off x="0" y="3930533"/>
          <a:ext cx="5861090"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30133-1244-4A29-947E-5952A564160E}">
      <dsp:nvSpPr>
        <dsp:cNvPr id="0" name=""/>
        <dsp:cNvSpPr/>
      </dsp:nvSpPr>
      <dsp:spPr>
        <a:xfrm>
          <a:off x="475513" y="4284221"/>
          <a:ext cx="864569" cy="8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CB55C5-8373-4261-A285-7BA56A742E15}">
      <dsp:nvSpPr>
        <dsp:cNvPr id="0" name=""/>
        <dsp:cNvSpPr/>
      </dsp:nvSpPr>
      <dsp:spPr>
        <a:xfrm>
          <a:off x="1815596" y="3930533"/>
          <a:ext cx="4045493"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889000">
            <a:lnSpc>
              <a:spcPct val="100000"/>
            </a:lnSpc>
            <a:spcBef>
              <a:spcPct val="0"/>
            </a:spcBef>
            <a:spcAft>
              <a:spcPct val="35000"/>
            </a:spcAft>
            <a:buNone/>
          </a:pPr>
          <a:r>
            <a:rPr lang="en-US" sz="2000" b="1" kern="1200"/>
            <a:t>Conversion</a:t>
          </a:r>
          <a:r>
            <a:rPr lang="en-US" sz="2000" kern="1200"/>
            <a:t>: Binary variable indicating whether the customer converted (1) or not (0).</a:t>
          </a:r>
        </a:p>
      </dsp:txBody>
      <dsp:txXfrm>
        <a:off x="1815596" y="3930533"/>
        <a:ext cx="4045493" cy="1571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F156E-96F2-42DE-B385-F672C2ED98C1}">
      <dsp:nvSpPr>
        <dsp:cNvPr id="0" name=""/>
        <dsp:cNvSpPr/>
      </dsp:nvSpPr>
      <dsp:spPr>
        <a:xfrm>
          <a:off x="0" y="185596"/>
          <a:ext cx="5814205" cy="8108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Overview of Analysis:</a:t>
          </a:r>
        </a:p>
      </dsp:txBody>
      <dsp:txXfrm>
        <a:off x="39580" y="225176"/>
        <a:ext cx="5735045" cy="731650"/>
      </dsp:txXfrm>
    </dsp:sp>
    <dsp:sp modelId="{B70C2F4E-B04F-4E92-A16A-E3AA9D05F70F}">
      <dsp:nvSpPr>
        <dsp:cNvPr id="0" name=""/>
        <dsp:cNvSpPr/>
      </dsp:nvSpPr>
      <dsp:spPr>
        <a:xfrm>
          <a:off x="0" y="996406"/>
          <a:ext cx="5814205"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The target variable, Conversion, showed significant imbalance with: </a:t>
          </a:r>
        </a:p>
      </dsp:txBody>
      <dsp:txXfrm>
        <a:off x="0" y="996406"/>
        <a:ext cx="5814205" cy="819720"/>
      </dsp:txXfrm>
    </dsp:sp>
    <dsp:sp modelId="{BB11EBF1-4094-496C-A30A-394E2ACCAA3E}">
      <dsp:nvSpPr>
        <dsp:cNvPr id="0" name=""/>
        <dsp:cNvSpPr/>
      </dsp:nvSpPr>
      <dsp:spPr>
        <a:xfrm>
          <a:off x="0" y="1816126"/>
          <a:ext cx="5814205" cy="8108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1     7012 </a:t>
          </a:r>
        </a:p>
      </dsp:txBody>
      <dsp:txXfrm>
        <a:off x="39580" y="1855706"/>
        <a:ext cx="5735045" cy="731650"/>
      </dsp:txXfrm>
    </dsp:sp>
    <dsp:sp modelId="{D0C162C1-286C-4762-B753-88208C665A40}">
      <dsp:nvSpPr>
        <dsp:cNvPr id="0" name=""/>
        <dsp:cNvSpPr/>
      </dsp:nvSpPr>
      <dsp:spPr>
        <a:xfrm>
          <a:off x="0" y="2721976"/>
          <a:ext cx="5814205" cy="8108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0     988</a:t>
          </a:r>
        </a:p>
      </dsp:txBody>
      <dsp:txXfrm>
        <a:off x="39580" y="2761556"/>
        <a:ext cx="5735045" cy="731650"/>
      </dsp:txXfrm>
    </dsp:sp>
    <dsp:sp modelId="{12A11B11-08FC-4A34-A748-188ED2A00085}">
      <dsp:nvSpPr>
        <dsp:cNvPr id="0" name=""/>
        <dsp:cNvSpPr/>
      </dsp:nvSpPr>
      <dsp:spPr>
        <a:xfrm>
          <a:off x="0" y="3532786"/>
          <a:ext cx="5814205"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Accuracy: 88%</a:t>
          </a:r>
        </a:p>
        <a:p>
          <a:pPr marL="228600" lvl="1" indent="-228600" algn="l" defTabSz="1155700">
            <a:lnSpc>
              <a:spcPct val="90000"/>
            </a:lnSpc>
            <a:spcBef>
              <a:spcPct val="0"/>
            </a:spcBef>
            <a:spcAft>
              <a:spcPct val="20000"/>
            </a:spcAft>
            <a:buChar char="•"/>
          </a:pPr>
          <a:r>
            <a:rPr lang="en-US" sz="2600" kern="1200"/>
            <a:t>Precision: 0 </a:t>
          </a:r>
          <a:r>
            <a:rPr lang="en-US" sz="2600" kern="1200">
              <a:latin typeface="Aptos Display" panose="020F0302020204030204"/>
            </a:rPr>
            <a:t>-&gt;</a:t>
          </a:r>
          <a:r>
            <a:rPr lang="en-US" sz="2600" kern="1200"/>
            <a:t>  0.60, 1 -&gt; 0.88</a:t>
          </a:r>
        </a:p>
        <a:p>
          <a:pPr marL="228600" lvl="1" indent="-228600" algn="l" defTabSz="1155700">
            <a:lnSpc>
              <a:spcPct val="90000"/>
            </a:lnSpc>
            <a:spcBef>
              <a:spcPct val="0"/>
            </a:spcBef>
            <a:spcAft>
              <a:spcPct val="20000"/>
            </a:spcAft>
            <a:buChar char="•"/>
          </a:pPr>
          <a:r>
            <a:rPr lang="en-US" sz="2600" kern="1200"/>
            <a:t>Recall: 0 -&gt; 0.01, 1 -&gt; 1.00</a:t>
          </a:r>
        </a:p>
      </dsp:txBody>
      <dsp:txXfrm>
        <a:off x="0" y="3532786"/>
        <a:ext cx="5814205" cy="1366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31646-2858-4CCD-8991-76C2B42C470C}">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a:t>Strong Prediction Power</a:t>
          </a:r>
          <a:r>
            <a:rPr lang="en-US" sz="2300" kern="1200"/>
            <a:t> – Using 500 trees helps our model make accurate predictions.</a:t>
          </a:r>
        </a:p>
      </dsp:txBody>
      <dsp:txXfrm>
        <a:off x="28038" y="28038"/>
        <a:ext cx="7298593" cy="901218"/>
      </dsp:txXfrm>
    </dsp:sp>
    <dsp:sp modelId="{73CD4438-483D-462F-9884-46954D9F7BEB}">
      <dsp:nvSpPr>
        <dsp:cNvPr id="0" name=""/>
        <dsp:cNvSpPr/>
      </dsp:nvSpPr>
      <dsp:spPr>
        <a:xfrm>
          <a:off x="704545" y="1131347"/>
          <a:ext cx="8412480" cy="95729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a:t>Better Generalization</a:t>
          </a:r>
          <a:r>
            <a:rPr lang="en-US" sz="2300" kern="1200"/>
            <a:t> – The model avoids overfitting by combining multiple trees.</a:t>
          </a:r>
        </a:p>
      </dsp:txBody>
      <dsp:txXfrm>
        <a:off x="732583" y="1159385"/>
        <a:ext cx="7029617" cy="901218"/>
      </dsp:txXfrm>
    </dsp:sp>
    <dsp:sp modelId="{FB165031-9AAC-4A00-A406-DE9BB38A29C4}">
      <dsp:nvSpPr>
        <dsp:cNvPr id="0" name=""/>
        <dsp:cNvSpPr/>
      </dsp:nvSpPr>
      <dsp:spPr>
        <a:xfrm>
          <a:off x="1398574" y="2262695"/>
          <a:ext cx="8412480" cy="95729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a:t>Optimized Data Processing</a:t>
          </a:r>
          <a:r>
            <a:rPr lang="en-US" sz="2300" kern="1200"/>
            <a:t> – We scaled the data to improve model performance.</a:t>
          </a:r>
        </a:p>
      </dsp:txBody>
      <dsp:txXfrm>
        <a:off x="1426612" y="2290733"/>
        <a:ext cx="7040133" cy="901218"/>
      </dsp:txXfrm>
    </dsp:sp>
    <dsp:sp modelId="{84060C3A-40DB-4666-ADD1-214FA28F8445}">
      <dsp:nvSpPr>
        <dsp:cNvPr id="0" name=""/>
        <dsp:cNvSpPr/>
      </dsp:nvSpPr>
      <dsp:spPr>
        <a:xfrm>
          <a:off x="2103119" y="3394043"/>
          <a:ext cx="8412480" cy="95729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a:t>Clear Performance Insights</a:t>
          </a:r>
          <a:r>
            <a:rPr lang="en-US" sz="2300" kern="1200"/>
            <a:t> – The confusion matrix helps us see false predictions.</a:t>
          </a:r>
        </a:p>
      </dsp:txBody>
      <dsp:txXfrm>
        <a:off x="2131157" y="3422081"/>
        <a:ext cx="7029617" cy="901218"/>
      </dsp:txXfrm>
    </dsp:sp>
    <dsp:sp modelId="{1B54E36A-911E-4087-B18D-D2AD116CC639}">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C470FC6A-399A-4B34-B17C-A91A53A8F9D6}">
      <dsp:nvSpPr>
        <dsp:cNvPr id="0" name=""/>
        <dsp:cNvSpPr/>
      </dsp:nvSpPr>
      <dsp:spPr>
        <a:xfrm>
          <a:off x="8494783"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04A1CF3D-DD18-4BD8-B6EC-5286800AA3A3}">
      <dsp:nvSpPr>
        <dsp:cNvPr id="0" name=""/>
        <dsp:cNvSpPr/>
      </dsp:nvSpPr>
      <dsp:spPr>
        <a:xfrm>
          <a:off x="9188813"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379C-0DE8-423D-9382-E778DD26191E}">
      <dsp:nvSpPr>
        <dsp:cNvPr id="0" name=""/>
        <dsp:cNvSpPr/>
      </dsp:nvSpPr>
      <dsp:spPr>
        <a:xfrm>
          <a:off x="1314884" y="221858"/>
          <a:ext cx="691347" cy="6913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E2DE28-5A64-42AE-8DD2-30743B523CA4}">
      <dsp:nvSpPr>
        <dsp:cNvPr id="0" name=""/>
        <dsp:cNvSpPr/>
      </dsp:nvSpPr>
      <dsp:spPr>
        <a:xfrm>
          <a:off x="892394" y="1147721"/>
          <a:ext cx="1536328" cy="614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Outstanding </a:t>
          </a:r>
          <a:r>
            <a:rPr lang="en-US" sz="1100" kern="1200">
              <a:latin typeface="Aptos Display" panose="020F0302020204030204"/>
            </a:rPr>
            <a:t>88</a:t>
          </a:r>
          <a:r>
            <a:rPr lang="en-US" sz="1100" kern="1200"/>
            <a:t>% overall accuracy shows model's strong predictive power</a:t>
          </a:r>
        </a:p>
      </dsp:txBody>
      <dsp:txXfrm>
        <a:off x="892394" y="1147721"/>
        <a:ext cx="1536328" cy="614531"/>
      </dsp:txXfrm>
    </dsp:sp>
    <dsp:sp modelId="{42292C43-FE62-4A13-9078-859ECC95E8EB}">
      <dsp:nvSpPr>
        <dsp:cNvPr id="0" name=""/>
        <dsp:cNvSpPr/>
      </dsp:nvSpPr>
      <dsp:spPr>
        <a:xfrm>
          <a:off x="3120070" y="221858"/>
          <a:ext cx="691347" cy="6913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D3FC8A-0BDF-4046-98B3-089E27C9431A}">
      <dsp:nvSpPr>
        <dsp:cNvPr id="0" name=""/>
        <dsp:cNvSpPr/>
      </dsp:nvSpPr>
      <dsp:spPr>
        <a:xfrm>
          <a:off x="2697580" y="1147721"/>
          <a:ext cx="1536328" cy="614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Near-perfect recall (1.00) for Class 1 with only 3 false negatives out of 1,767 cases</a:t>
          </a:r>
        </a:p>
      </dsp:txBody>
      <dsp:txXfrm>
        <a:off x="2697580" y="1147721"/>
        <a:ext cx="1536328" cy="614531"/>
      </dsp:txXfrm>
    </dsp:sp>
    <dsp:sp modelId="{621F7B92-3A18-4D78-892C-FF82207058C5}">
      <dsp:nvSpPr>
        <dsp:cNvPr id="0" name=""/>
        <dsp:cNvSpPr/>
      </dsp:nvSpPr>
      <dsp:spPr>
        <a:xfrm>
          <a:off x="2217477" y="2146335"/>
          <a:ext cx="691347" cy="6913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61474-A303-469D-A294-4B001AB12B4B}">
      <dsp:nvSpPr>
        <dsp:cNvPr id="0" name=""/>
        <dsp:cNvSpPr/>
      </dsp:nvSpPr>
      <dsp:spPr>
        <a:xfrm>
          <a:off x="1794987" y="3072197"/>
          <a:ext cx="1536328" cy="614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Robust handling of imbalanced data while maintaining high precision (0.90) for both classes</a:t>
          </a:r>
        </a:p>
      </dsp:txBody>
      <dsp:txXfrm>
        <a:off x="1794987" y="3072197"/>
        <a:ext cx="1536328" cy="6145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81218-63A9-4AE0-AA5F-32E37DBA6138}">
      <dsp:nvSpPr>
        <dsp:cNvPr id="0" name=""/>
        <dsp:cNvSpPr/>
      </dsp:nvSpPr>
      <dsp:spPr>
        <a:xfrm>
          <a:off x="0" y="1688"/>
          <a:ext cx="4659756" cy="7186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EB738-46AB-4358-AC81-D6D9DAB8CE8B}">
      <dsp:nvSpPr>
        <dsp:cNvPr id="0" name=""/>
        <dsp:cNvSpPr/>
      </dsp:nvSpPr>
      <dsp:spPr>
        <a:xfrm>
          <a:off x="217396" y="163388"/>
          <a:ext cx="395653" cy="3952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28207-7768-4BD0-AD21-4C9A4D4FAE3B}">
      <dsp:nvSpPr>
        <dsp:cNvPr id="0" name=""/>
        <dsp:cNvSpPr/>
      </dsp:nvSpPr>
      <dsp:spPr>
        <a:xfrm>
          <a:off x="830446" y="1688"/>
          <a:ext cx="3615185" cy="71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33" tIns="76133" rIns="76133" bIns="76133" numCol="1" spcCol="1270" anchor="ctr" anchorCtr="0">
          <a:noAutofit/>
        </a:bodyPr>
        <a:lstStyle/>
        <a:p>
          <a:pPr marL="0" lvl="0" indent="0" algn="l" defTabSz="622300">
            <a:lnSpc>
              <a:spcPct val="100000"/>
            </a:lnSpc>
            <a:spcBef>
              <a:spcPct val="0"/>
            </a:spcBef>
            <a:spcAft>
              <a:spcPct val="35000"/>
            </a:spcAft>
            <a:buNone/>
          </a:pPr>
          <a:r>
            <a:rPr lang="en-US" sz="1400" kern="1200"/>
            <a:t>Predictive modeling of customer conversion rates.</a:t>
          </a:r>
        </a:p>
      </dsp:txBody>
      <dsp:txXfrm>
        <a:off x="830446" y="1688"/>
        <a:ext cx="3615185" cy="719369"/>
      </dsp:txXfrm>
    </dsp:sp>
    <dsp:sp modelId="{16A27116-76DF-4FEF-9992-E45D95724111}">
      <dsp:nvSpPr>
        <dsp:cNvPr id="0" name=""/>
        <dsp:cNvSpPr/>
      </dsp:nvSpPr>
      <dsp:spPr>
        <a:xfrm>
          <a:off x="0" y="885485"/>
          <a:ext cx="4659756" cy="7186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62977-F8B7-4E08-9100-FCB2326C48BB}">
      <dsp:nvSpPr>
        <dsp:cNvPr id="0" name=""/>
        <dsp:cNvSpPr/>
      </dsp:nvSpPr>
      <dsp:spPr>
        <a:xfrm>
          <a:off x="217396" y="1047185"/>
          <a:ext cx="395653" cy="3952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13907-5587-4442-A90B-8AE4A44C4FF2}">
      <dsp:nvSpPr>
        <dsp:cNvPr id="0" name=""/>
        <dsp:cNvSpPr/>
      </dsp:nvSpPr>
      <dsp:spPr>
        <a:xfrm>
          <a:off x="830446" y="885485"/>
          <a:ext cx="3615185" cy="71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33" tIns="76133" rIns="76133" bIns="76133" numCol="1" spcCol="1270" anchor="ctr" anchorCtr="0">
          <a:noAutofit/>
        </a:bodyPr>
        <a:lstStyle/>
        <a:p>
          <a:pPr marL="0" lvl="0" indent="0" algn="l" defTabSz="622300">
            <a:lnSpc>
              <a:spcPct val="100000"/>
            </a:lnSpc>
            <a:spcBef>
              <a:spcPct val="0"/>
            </a:spcBef>
            <a:spcAft>
              <a:spcPct val="35000"/>
            </a:spcAft>
            <a:buNone/>
          </a:pPr>
          <a:r>
            <a:rPr lang="en-US" sz="1400" kern="1200"/>
            <a:t>Analyzing the effectiveness of different marketing channels and campaign types.</a:t>
          </a:r>
        </a:p>
      </dsp:txBody>
      <dsp:txXfrm>
        <a:off x="830446" y="885485"/>
        <a:ext cx="3615185" cy="719369"/>
      </dsp:txXfrm>
    </dsp:sp>
    <dsp:sp modelId="{B8565AC1-D3F9-4A08-B61F-7EEBFA175F0E}">
      <dsp:nvSpPr>
        <dsp:cNvPr id="0" name=""/>
        <dsp:cNvSpPr/>
      </dsp:nvSpPr>
      <dsp:spPr>
        <a:xfrm>
          <a:off x="0" y="1769282"/>
          <a:ext cx="4659756" cy="7186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C971A-567C-4A7D-AF50-9611977D2132}">
      <dsp:nvSpPr>
        <dsp:cNvPr id="0" name=""/>
        <dsp:cNvSpPr/>
      </dsp:nvSpPr>
      <dsp:spPr>
        <a:xfrm>
          <a:off x="217396" y="1930982"/>
          <a:ext cx="395653" cy="3952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6112B-95E3-4447-85DC-6AFBC68B6F90}">
      <dsp:nvSpPr>
        <dsp:cNvPr id="0" name=""/>
        <dsp:cNvSpPr/>
      </dsp:nvSpPr>
      <dsp:spPr>
        <a:xfrm>
          <a:off x="830446" y="1769282"/>
          <a:ext cx="3615185" cy="71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33" tIns="76133" rIns="76133" bIns="76133" numCol="1" spcCol="1270" anchor="ctr" anchorCtr="0">
          <a:noAutofit/>
        </a:bodyPr>
        <a:lstStyle/>
        <a:p>
          <a:pPr marL="0" lvl="0" indent="0" algn="l" defTabSz="622300">
            <a:lnSpc>
              <a:spcPct val="100000"/>
            </a:lnSpc>
            <a:spcBef>
              <a:spcPct val="0"/>
            </a:spcBef>
            <a:spcAft>
              <a:spcPct val="35000"/>
            </a:spcAft>
            <a:buNone/>
          </a:pPr>
          <a:r>
            <a:rPr lang="en-US" sz="1400" kern="1200"/>
            <a:t>Identifying key factors driving customer engagement and conversion.</a:t>
          </a:r>
        </a:p>
      </dsp:txBody>
      <dsp:txXfrm>
        <a:off x="830446" y="1769282"/>
        <a:ext cx="3615185" cy="719369"/>
      </dsp:txXfrm>
    </dsp:sp>
    <dsp:sp modelId="{DC696361-8FF3-4BB0-8A0D-74183F2FBEBE}">
      <dsp:nvSpPr>
        <dsp:cNvPr id="0" name=""/>
        <dsp:cNvSpPr/>
      </dsp:nvSpPr>
      <dsp:spPr>
        <a:xfrm>
          <a:off x="0" y="2653078"/>
          <a:ext cx="4659756" cy="7186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1B7555-E110-4DD1-A660-24332C69A42A}">
      <dsp:nvSpPr>
        <dsp:cNvPr id="0" name=""/>
        <dsp:cNvSpPr/>
      </dsp:nvSpPr>
      <dsp:spPr>
        <a:xfrm>
          <a:off x="217609" y="2814778"/>
          <a:ext cx="395653" cy="3952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2926C-8118-4DC9-9110-6492672C929A}">
      <dsp:nvSpPr>
        <dsp:cNvPr id="0" name=""/>
        <dsp:cNvSpPr/>
      </dsp:nvSpPr>
      <dsp:spPr>
        <a:xfrm>
          <a:off x="830871" y="2654767"/>
          <a:ext cx="3615185" cy="71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33" tIns="76133" rIns="76133" bIns="76133" numCol="1" spcCol="1270" anchor="ctr" anchorCtr="0">
          <a:noAutofit/>
        </a:bodyPr>
        <a:lstStyle/>
        <a:p>
          <a:pPr marL="0" lvl="0" indent="0" algn="l" defTabSz="622300">
            <a:lnSpc>
              <a:spcPct val="100000"/>
            </a:lnSpc>
            <a:spcBef>
              <a:spcPct val="0"/>
            </a:spcBef>
            <a:spcAft>
              <a:spcPct val="35000"/>
            </a:spcAft>
            <a:buNone/>
          </a:pPr>
          <a:r>
            <a:rPr lang="en-US" sz="1400" kern="1200"/>
            <a:t>Optimizing ad spend and campaign strategies to improve Return on Investment (ROI).</a:t>
          </a:r>
          <a:br>
            <a:rPr lang="en-US" sz="1400" kern="1200"/>
          </a:br>
          <a:endParaRPr lang="en-US" sz="1400" kern="1200"/>
        </a:p>
      </dsp:txBody>
      <dsp:txXfrm>
        <a:off x="830871" y="2654767"/>
        <a:ext cx="3615185" cy="71936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A3C52-18AE-4E17-B5F0-D14C8942963D}"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C3D61-8AEA-43A4-A1C6-FF3EAAA19A8F}" type="slidenum">
              <a:rPr lang="en-US" smtClean="0"/>
              <a:t>‹#›</a:t>
            </a:fld>
            <a:endParaRPr lang="en-US"/>
          </a:p>
        </p:txBody>
      </p:sp>
    </p:spTree>
    <p:extLst>
      <p:ext uri="{BB962C8B-B14F-4D97-AF65-F5344CB8AC3E}">
        <p14:creationId xmlns:p14="http://schemas.microsoft.com/office/powerpoint/2010/main" val="2206139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Our neural network has two </a:t>
            </a:r>
            <a:r>
              <a:rPr lang="en-US" sz="1200" err="1"/>
              <a:t>inp</a:t>
            </a:r>
            <a:endParaRPr lang="en-US" sz="1200"/>
          </a:p>
          <a:p>
            <a:r>
              <a:rPr lang="en-US" sz="1200"/>
              <a:t>We randomly split the data into training and test datasets using scikit-</a:t>
            </a:r>
            <a:r>
              <a:rPr lang="en-US" sz="1200" err="1"/>
              <a:t>learn's</a:t>
            </a:r>
            <a:r>
              <a:rPr lang="en-US" sz="1200"/>
              <a:t> </a:t>
            </a:r>
            <a:r>
              <a:rPr lang="en-US" sz="1200" b="1" err="1"/>
              <a:t>train_test_split</a:t>
            </a:r>
            <a:r>
              <a:rPr lang="en-US" sz="1200" b="1"/>
              <a:t> </a:t>
            </a:r>
            <a:r>
              <a:rPr lang="en-US" sz="1200"/>
              <a:t>method.</a:t>
            </a:r>
          </a:p>
          <a:p>
            <a:r>
              <a:rPr lang="en-US" sz="1200"/>
              <a:t>Normalized both datasets using scikit-</a:t>
            </a:r>
            <a:r>
              <a:rPr lang="en-US" sz="1200" err="1"/>
              <a:t>learn's</a:t>
            </a:r>
            <a:r>
              <a:rPr lang="en-US" sz="1200"/>
              <a:t> </a:t>
            </a:r>
            <a:r>
              <a:rPr lang="en-US" sz="1200" err="1"/>
              <a:t>StandardScaler</a:t>
            </a:r>
            <a:r>
              <a:rPr lang="en-US" sz="1200"/>
              <a:t> class.</a:t>
            </a:r>
          </a:p>
          <a:p>
            <a:r>
              <a:rPr lang="en-US" sz="1200"/>
              <a:t>Using the </a:t>
            </a:r>
            <a:r>
              <a:rPr lang="en-US" sz="1200" err="1"/>
              <a:t>Keras</a:t>
            </a:r>
            <a:r>
              <a:rPr lang="en-US" sz="1200"/>
              <a:t> module, created a basic neural network with </a:t>
            </a:r>
            <a:r>
              <a:rPr lang="en-US" sz="1200" b="1"/>
              <a:t>two</a:t>
            </a:r>
            <a:r>
              <a:rPr lang="en-US" sz="1200"/>
              <a:t> neurons in the hidden layer.</a:t>
            </a:r>
          </a:p>
          <a:p>
            <a:r>
              <a:rPr lang="en-US" sz="1200"/>
              <a:t>Trained the neural network model with 100 epochs.</a:t>
            </a:r>
          </a:p>
          <a:p>
            <a:r>
              <a:rPr lang="en-US" sz="1200"/>
              <a:t>Evaluated the performance of our model by printing our test loss metric and determined the predictive accuracy of the model on the test dataset.</a:t>
            </a:r>
          </a:p>
          <a:p>
            <a:r>
              <a:rPr lang="en-US" sz="1200"/>
              <a:t>Additionally created a new neural network with a different number of neurons.</a:t>
            </a:r>
          </a:p>
          <a:p>
            <a:r>
              <a:rPr lang="en-US" sz="1200"/>
              <a:t>Trained the new neural network model on the same training data and tested the performance on the same testing dataset.</a:t>
            </a:r>
          </a:p>
          <a:p>
            <a:r>
              <a:rPr lang="en-US" sz="1200" err="1"/>
              <a:t>uts</a:t>
            </a:r>
            <a:r>
              <a:rPr lang="en-US" sz="1200"/>
              <a:t> to produce one classification output</a:t>
            </a:r>
            <a:endParaRPr lang="en-US"/>
          </a:p>
        </p:txBody>
      </p:sp>
      <p:sp>
        <p:nvSpPr>
          <p:cNvPr id="4" name="Slide Number Placeholder 3"/>
          <p:cNvSpPr>
            <a:spLocks noGrp="1"/>
          </p:cNvSpPr>
          <p:nvPr>
            <p:ph type="sldNum" sz="quarter" idx="5"/>
          </p:nvPr>
        </p:nvSpPr>
        <p:spPr/>
        <p:txBody>
          <a:bodyPr/>
          <a:lstStyle/>
          <a:p>
            <a:fld id="{CE7C3D61-8AEA-43A4-A1C6-FF3EAAA19A8F}" type="slidenum">
              <a:rPr lang="en-US" smtClean="0"/>
              <a:t>18</a:t>
            </a:fld>
            <a:endParaRPr lang="en-US"/>
          </a:p>
        </p:txBody>
      </p:sp>
    </p:spTree>
    <p:extLst>
      <p:ext uri="{BB962C8B-B14F-4D97-AF65-F5344CB8AC3E}">
        <p14:creationId xmlns:p14="http://schemas.microsoft.com/office/powerpoint/2010/main" val="129416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p>
          <a:p>
            <a:r>
              <a:rPr lang="en-US" dirty="0">
                <a:ea typeface="+mn-lt"/>
                <a:cs typeface="+mn-lt"/>
              </a:rPr>
              <a:t>The first attempt provides a strong performance with relatively simple architecture. The second attempt, despite being more complex, struggles with overfitting and higher loss. </a:t>
            </a:r>
          </a:p>
          <a:p>
            <a:endParaRPr lang="en-US" dirty="0">
              <a:ea typeface="+mn-lt"/>
              <a:cs typeface="+mn-lt"/>
            </a:endParaRPr>
          </a:p>
          <a:p>
            <a:r>
              <a:rPr lang="en-US" dirty="0">
                <a:ea typeface="+mn-lt"/>
                <a:cs typeface="+mn-lt"/>
              </a:rPr>
              <a:t>It's important to find the right balance in model complexity and layer configuration based on the task and the dataset size.</a:t>
            </a:r>
            <a:endParaRPr lang="en-US" dirty="0"/>
          </a:p>
          <a:p>
            <a:endParaRPr lang="en-US" dirty="0"/>
          </a:p>
        </p:txBody>
      </p:sp>
      <p:sp>
        <p:nvSpPr>
          <p:cNvPr id="4" name="Slide Number Placeholder 3"/>
          <p:cNvSpPr>
            <a:spLocks noGrp="1"/>
          </p:cNvSpPr>
          <p:nvPr>
            <p:ph type="sldNum" sz="quarter" idx="5"/>
          </p:nvPr>
        </p:nvSpPr>
        <p:spPr/>
        <p:txBody>
          <a:bodyPr/>
          <a:lstStyle/>
          <a:p>
            <a:fld id="{CE7C3D61-8AEA-43A4-A1C6-FF3EAAA19A8F}" type="slidenum">
              <a:rPr lang="en-US" smtClean="0"/>
              <a:t>20</a:t>
            </a:fld>
            <a:endParaRPr lang="en-US"/>
          </a:p>
        </p:txBody>
      </p:sp>
    </p:spTree>
    <p:extLst>
      <p:ext uri="{BB962C8B-B14F-4D97-AF65-F5344CB8AC3E}">
        <p14:creationId xmlns:p14="http://schemas.microsoft.com/office/powerpoint/2010/main" val="239886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7C3D61-8AEA-43A4-A1C6-FF3EAAA19A8F}" type="slidenum">
              <a:rPr lang="en-US" smtClean="0"/>
              <a:t>24</a:t>
            </a:fld>
            <a:endParaRPr lang="en-US"/>
          </a:p>
        </p:txBody>
      </p:sp>
    </p:spTree>
    <p:extLst>
      <p:ext uri="{BB962C8B-B14F-4D97-AF65-F5344CB8AC3E}">
        <p14:creationId xmlns:p14="http://schemas.microsoft.com/office/powerpoint/2010/main" val="208266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7C3D61-8AEA-43A4-A1C6-FF3EAAA19A8F}" type="slidenum">
              <a:rPr lang="en-US" smtClean="0"/>
              <a:t>25</a:t>
            </a:fld>
            <a:endParaRPr lang="en-US"/>
          </a:p>
        </p:txBody>
      </p:sp>
    </p:spTree>
    <p:extLst>
      <p:ext uri="{BB962C8B-B14F-4D97-AF65-F5344CB8AC3E}">
        <p14:creationId xmlns:p14="http://schemas.microsoft.com/office/powerpoint/2010/main" val="421054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tableau.com/app/profile/aaqib.jabbar6339/viz/Project4_Team4_Tableau/Story1?publish=yes" TargetMode="Externa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oi.org/10.34740/KAGGLE/DSV/8742946"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robot with a face">
            <a:extLst>
              <a:ext uri="{FF2B5EF4-FFF2-40B4-BE49-F238E27FC236}">
                <a16:creationId xmlns:a16="http://schemas.microsoft.com/office/drawing/2014/main" id="{F25BBE5D-3410-9595-9805-4B55260C11C2}"/>
              </a:ext>
            </a:extLst>
          </p:cNvPr>
          <p:cNvPicPr>
            <a:picLocks noChangeAspect="1"/>
          </p:cNvPicPr>
          <p:nvPr/>
        </p:nvPicPr>
        <p:blipFill>
          <a:blip r:embed="rId2"/>
          <a:srcRect l="19234" t="9091" r="329"/>
          <a:stretch/>
        </p:blipFill>
        <p:spPr>
          <a:xfrm>
            <a:off x="3523488" y="10"/>
            <a:ext cx="8668512" cy="6857990"/>
          </a:xfrm>
          <a:prstGeom prst="rect">
            <a:avLst/>
          </a:prstGeom>
        </p:spPr>
      </p:pic>
      <p:sp>
        <p:nvSpPr>
          <p:cNvPr id="96" name="Rectangle 9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9FC5706-CAD3-C3E7-1ECF-AB0005419070}"/>
              </a:ext>
            </a:extLst>
          </p:cNvPr>
          <p:cNvSpPr>
            <a:spLocks noGrp="1"/>
          </p:cNvSpPr>
          <p:nvPr>
            <p:ph type="ctrTitle"/>
          </p:nvPr>
        </p:nvSpPr>
        <p:spPr>
          <a:xfrm>
            <a:off x="477979" y="1122363"/>
            <a:ext cx="6124951" cy="3204134"/>
          </a:xfrm>
        </p:spPr>
        <p:txBody>
          <a:bodyPr anchor="b">
            <a:normAutofit/>
          </a:bodyPr>
          <a:lstStyle/>
          <a:p>
            <a:pPr algn="l"/>
            <a:r>
              <a:rPr lang="en-US" sz="4100" b="1">
                <a:solidFill>
                  <a:schemeClr val="bg1"/>
                </a:solidFill>
              </a:rPr>
              <a:t>Project 4</a:t>
            </a:r>
            <a:br>
              <a:rPr lang="en-US" sz="4100" b="1">
                <a:solidFill>
                  <a:schemeClr val="bg1"/>
                </a:solidFill>
              </a:rPr>
            </a:br>
            <a:endParaRPr lang="en-US" sz="4100" b="1">
              <a:solidFill>
                <a:schemeClr val="bg1"/>
              </a:solidFill>
            </a:endParaRPr>
          </a:p>
          <a:p>
            <a:pPr algn="l"/>
            <a:r>
              <a:rPr lang="en-US" sz="4100">
                <a:solidFill>
                  <a:schemeClr val="bg1"/>
                </a:solidFill>
              </a:rPr>
              <a:t>Machine Learning models</a:t>
            </a:r>
            <a:br>
              <a:rPr lang="en-US" sz="4100">
                <a:solidFill>
                  <a:schemeClr val="bg1"/>
                </a:solidFill>
              </a:rPr>
            </a:br>
            <a:r>
              <a:rPr lang="en-US" sz="4100">
                <a:solidFill>
                  <a:schemeClr val="bg1"/>
                </a:solidFill>
              </a:rPr>
              <a:t>using </a:t>
            </a:r>
            <a:br>
              <a:rPr lang="en-US" sz="4100">
                <a:solidFill>
                  <a:schemeClr val="bg1"/>
                </a:solidFill>
              </a:rPr>
            </a:br>
            <a:r>
              <a:rPr lang="en-US" sz="4100">
                <a:solidFill>
                  <a:schemeClr val="bg1"/>
                </a:solidFill>
              </a:rPr>
              <a:t>Digital Marketing data</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solidFill>
                  <a:schemeClr val="bg1"/>
                </a:solidFill>
              </a:rPr>
              <a:t>By: Aaqib Jabbar , Sofia Pai , Prachi Patel ,Richard Encarnacion</a:t>
            </a:r>
          </a:p>
        </p:txBody>
      </p:sp>
      <p:sp>
        <p:nvSpPr>
          <p:cNvPr id="98" name="Rectangle 9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C1393F-6D95-6D5F-1D1B-96047F3B8313}"/>
            </a:ext>
          </a:extLst>
        </p:cNvPr>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2AAAC-6CF5-AF95-3560-AD22BDECD0A0}"/>
              </a:ext>
            </a:extLst>
          </p:cNvPr>
          <p:cNvSpPr>
            <a:spLocks noGrp="1"/>
          </p:cNvSpPr>
          <p:nvPr>
            <p:ph type="title" idx="4294967295"/>
          </p:nvPr>
        </p:nvSpPr>
        <p:spPr>
          <a:xfrm>
            <a:off x="6657715" y="467271"/>
            <a:ext cx="4195674" cy="2052522"/>
          </a:xfrm>
        </p:spPr>
        <p:txBody>
          <a:bodyPr vert="horz" lIns="91440" tIns="45720" rIns="91440" bIns="45720" rtlCol="0" anchor="b">
            <a:normAutofit/>
          </a:bodyPr>
          <a:lstStyle/>
          <a:p>
            <a:r>
              <a:rPr lang="en-US" sz="5600"/>
              <a:t>Spark Analysis</a:t>
            </a:r>
          </a:p>
        </p:txBody>
      </p:sp>
      <p:sp>
        <p:nvSpPr>
          <p:cNvPr id="78" name="Oval 7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Digital bar graph">
            <a:extLst>
              <a:ext uri="{FF2B5EF4-FFF2-40B4-BE49-F238E27FC236}">
                <a16:creationId xmlns:a16="http://schemas.microsoft.com/office/drawing/2014/main" id="{E5A9CF4C-CB79-3B89-08B7-31675C81673E}"/>
              </a:ext>
            </a:extLst>
          </p:cNvPr>
          <p:cNvPicPr>
            <a:picLocks noChangeAspect="1"/>
          </p:cNvPicPr>
          <p:nvPr/>
        </p:nvPicPr>
        <p:blipFill>
          <a:blip r:embed="rId2"/>
          <a:srcRect l="3583" r="28417"/>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8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8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5BB3DE81-39C1-46C3-F465-BA6379C3C3BF}"/>
              </a:ext>
            </a:extLst>
          </p:cNvPr>
          <p:cNvSpPr txBox="1"/>
          <p:nvPr/>
        </p:nvSpPr>
        <p:spPr>
          <a:xfrm>
            <a:off x="6657715" y="2664320"/>
            <a:ext cx="4439903" cy="37337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The overall conversion rate: 87.649</a:t>
            </a:r>
          </a:p>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CTR (Click-Through Rate): 15.482</a:t>
            </a:r>
          </a:p>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Avg Transaction Value: 5000.944</a:t>
            </a:r>
          </a:p>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Returning Visitors: 7700</a:t>
            </a:r>
          </a:p>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Avg Email Opens: 9.476</a:t>
            </a:r>
          </a:p>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Avg Email Clicks: 4.467</a:t>
            </a:r>
          </a:p>
          <a:p>
            <a:pPr marL="285750" indent="-228600">
              <a:lnSpc>
                <a:spcPct val="90000"/>
              </a:lnSpc>
              <a:spcAft>
                <a:spcPts val="600"/>
              </a:spcAft>
              <a:buFont typeface="Arial" panose="020B0604020202020204" pitchFamily="34" charset="0"/>
              <a:buChar char="•"/>
            </a:pPr>
            <a:r>
              <a:rPr lang="en-US" sz="2000">
                <a:solidFill>
                  <a:schemeClr val="tx1">
                    <a:alpha val="80000"/>
                  </a:schemeClr>
                </a:solidFill>
              </a:rPr>
              <a:t>Repeat Purchase Count: 6368</a:t>
            </a:r>
          </a:p>
        </p:txBody>
      </p:sp>
      <p:sp>
        <p:nvSpPr>
          <p:cNvPr id="8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9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185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E631DA4F-7556-B3A0-6E95-7E2A79F1EEE7}"/>
              </a:ext>
            </a:extLst>
          </p:cNvPr>
          <p:cNvPicPr>
            <a:picLocks noChangeAspect="1"/>
          </p:cNvPicPr>
          <p:nvPr/>
        </p:nvPicPr>
        <p:blipFill>
          <a:blip r:embed="rId2"/>
          <a:srcRect r="28859"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8BBAF7-F431-5A74-9D30-50CEE25D30AE}"/>
              </a:ext>
            </a:extLst>
          </p:cNvPr>
          <p:cNvSpPr>
            <a:spLocks noGrp="1"/>
          </p:cNvSpPr>
          <p:nvPr>
            <p:ph type="title"/>
          </p:nvPr>
        </p:nvSpPr>
        <p:spPr>
          <a:xfrm>
            <a:off x="374904" y="856488"/>
            <a:ext cx="4992624" cy="1243584"/>
          </a:xfrm>
        </p:spPr>
        <p:txBody>
          <a:bodyPr anchor="ctr">
            <a:normAutofit/>
          </a:bodyPr>
          <a:lstStyle/>
          <a:p>
            <a:r>
              <a:rPr lang="en-US" sz="3400"/>
              <a:t>Machine Learning  </a:t>
            </a:r>
          </a:p>
        </p:txBody>
      </p:sp>
      <p:sp>
        <p:nvSpPr>
          <p:cNvPr id="23" name="Rectangle 2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0F211BA-F3D8-625D-C310-C68FB61AE7F1}"/>
              </a:ext>
            </a:extLst>
          </p:cNvPr>
          <p:cNvSpPr>
            <a:spLocks noGrp="1"/>
          </p:cNvSpPr>
          <p:nvPr>
            <p:ph idx="1"/>
          </p:nvPr>
        </p:nvSpPr>
        <p:spPr>
          <a:xfrm>
            <a:off x="58602" y="2465439"/>
            <a:ext cx="5022644" cy="1935873"/>
          </a:xfrm>
        </p:spPr>
        <p:txBody>
          <a:bodyPr vert="horz" lIns="91440" tIns="45720" rIns="91440" bIns="45720" rtlCol="0" anchor="t">
            <a:normAutofit/>
          </a:bodyPr>
          <a:lstStyle/>
          <a:p>
            <a:r>
              <a:rPr lang="en-US"/>
              <a:t>Classification</a:t>
            </a:r>
          </a:p>
          <a:p>
            <a:endParaRPr lang="en-US"/>
          </a:p>
          <a:p>
            <a:pPr lvl="1">
              <a:buFont typeface="Courier New" panose="020B0604020202020204" pitchFamily="34" charset="0"/>
              <a:buChar char="o"/>
            </a:pPr>
            <a:r>
              <a:rPr lang="en-US"/>
              <a:t>Logistic Regression</a:t>
            </a:r>
          </a:p>
          <a:p>
            <a:pPr lvl="1">
              <a:buFont typeface="Courier New" panose="020B0604020202020204" pitchFamily="34" charset="0"/>
              <a:buChar char="o"/>
            </a:pPr>
            <a:r>
              <a:rPr lang="en-US"/>
              <a:t>Random Forest</a:t>
            </a:r>
          </a:p>
          <a:p>
            <a:pPr marL="457200" lvl="1" indent="0">
              <a:buNone/>
            </a:pPr>
            <a:endParaRPr lang="en-US"/>
          </a:p>
          <a:p>
            <a:pPr marL="457200" lvl="1" indent="0">
              <a:buNone/>
            </a:pPr>
            <a:endParaRPr lang="en-US"/>
          </a:p>
        </p:txBody>
      </p:sp>
      <p:sp>
        <p:nvSpPr>
          <p:cNvPr id="4" name="TextBox 3">
            <a:extLst>
              <a:ext uri="{FF2B5EF4-FFF2-40B4-BE49-F238E27FC236}">
                <a16:creationId xmlns:a16="http://schemas.microsoft.com/office/drawing/2014/main" id="{68FBB0FD-5709-0332-BE07-5875185A7B05}"/>
              </a:ext>
            </a:extLst>
          </p:cNvPr>
          <p:cNvSpPr txBox="1"/>
          <p:nvPr/>
        </p:nvSpPr>
        <p:spPr>
          <a:xfrm>
            <a:off x="54984" y="4582078"/>
            <a:ext cx="513192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Deep Learning</a:t>
            </a:r>
          </a:p>
          <a:p>
            <a:pPr marL="742950" lvl="1" indent="-285750">
              <a:buFont typeface="Courier New"/>
              <a:buChar char="o"/>
            </a:pPr>
            <a:r>
              <a:rPr lang="en-US" sz="2400"/>
              <a:t>Neural Network</a:t>
            </a:r>
          </a:p>
          <a:p>
            <a:pPr lvl="1"/>
            <a:endParaRPr lang="en-US"/>
          </a:p>
        </p:txBody>
      </p:sp>
    </p:spTree>
    <p:extLst>
      <p:ext uri="{BB962C8B-B14F-4D97-AF65-F5344CB8AC3E}">
        <p14:creationId xmlns:p14="http://schemas.microsoft.com/office/powerpoint/2010/main" val="425760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Ocho trucos de análisis de conversión que debes aplicar para tener ...">
            <a:extLst>
              <a:ext uri="{FF2B5EF4-FFF2-40B4-BE49-F238E27FC236}">
                <a16:creationId xmlns:a16="http://schemas.microsoft.com/office/drawing/2014/main" id="{A74A1F4B-0089-E118-1679-657C120C744F}"/>
              </a:ext>
            </a:extLst>
          </p:cNvPr>
          <p:cNvPicPr>
            <a:picLocks noChangeAspect="1"/>
          </p:cNvPicPr>
          <p:nvPr/>
        </p:nvPicPr>
        <p:blipFill>
          <a:blip r:embed="rId2"/>
          <a:srcRect l="5057" r="10250" b="2"/>
          <a:stretch/>
        </p:blipFill>
        <p:spPr>
          <a:xfrm>
            <a:off x="884698" y="877413"/>
            <a:ext cx="6809469" cy="5043096"/>
          </a:xfrm>
          <a:prstGeom prst="rect">
            <a:avLst/>
          </a:prstGeom>
        </p:spPr>
      </p:pic>
      <p:grpSp>
        <p:nvGrpSpPr>
          <p:cNvPr id="36" name="Group 35">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29" name="Rectangle 28">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8">
            <a:extLst>
              <a:ext uri="{FF2B5EF4-FFF2-40B4-BE49-F238E27FC236}">
                <a16:creationId xmlns:a16="http://schemas.microsoft.com/office/drawing/2014/main" id="{BE8768C5-B3B8-0D32-629C-C24D55CDC41E}"/>
              </a:ext>
            </a:extLst>
          </p:cNvPr>
          <p:cNvSpPr>
            <a:spLocks noGrp="1"/>
          </p:cNvSpPr>
          <p:nvPr>
            <p:ph idx="1"/>
          </p:nvPr>
        </p:nvSpPr>
        <p:spPr>
          <a:xfrm>
            <a:off x="7910284" y="2404080"/>
            <a:ext cx="3937377" cy="3577228"/>
          </a:xfrm>
        </p:spPr>
        <p:txBody>
          <a:bodyPr anchor="t">
            <a:normAutofit/>
          </a:bodyPr>
          <a:lstStyle/>
          <a:p>
            <a:r>
              <a:rPr lang="en-US" sz="2000" b="1"/>
              <a:t>Conversion in Digital Marketing</a:t>
            </a:r>
          </a:p>
        </p:txBody>
      </p:sp>
    </p:spTree>
    <p:extLst>
      <p:ext uri="{BB962C8B-B14F-4D97-AF65-F5344CB8AC3E}">
        <p14:creationId xmlns:p14="http://schemas.microsoft.com/office/powerpoint/2010/main" val="56272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4" name="Arc 20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Freeform: Shape 20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1" name="Picture 160" descr="1_KoAzQLM1zDi5s9yTR9V6hw.png">
            <a:extLst>
              <a:ext uri="{FF2B5EF4-FFF2-40B4-BE49-F238E27FC236}">
                <a16:creationId xmlns:a16="http://schemas.microsoft.com/office/drawing/2014/main" id="{CDC5390D-ABB1-057E-6879-5B3EB562B506}"/>
              </a:ext>
            </a:extLst>
          </p:cNvPr>
          <p:cNvPicPr>
            <a:picLocks noChangeAspect="1"/>
          </p:cNvPicPr>
          <p:nvPr/>
        </p:nvPicPr>
        <p:blipFill>
          <a:blip r:embed="rId2"/>
          <a:stretch>
            <a:fillRect/>
          </a:stretch>
        </p:blipFill>
        <p:spPr>
          <a:xfrm>
            <a:off x="-1308" y="793897"/>
            <a:ext cx="8544247" cy="39646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5" name="Content Placeholder 174">
            <a:extLst>
              <a:ext uri="{FF2B5EF4-FFF2-40B4-BE49-F238E27FC236}">
                <a16:creationId xmlns:a16="http://schemas.microsoft.com/office/drawing/2014/main" id="{30C8F430-9C83-A76C-43CD-BA85309591A3}"/>
              </a:ext>
            </a:extLst>
          </p:cNvPr>
          <p:cNvSpPr>
            <a:spLocks noGrp="1"/>
          </p:cNvSpPr>
          <p:nvPr>
            <p:ph idx="1"/>
          </p:nvPr>
        </p:nvSpPr>
        <p:spPr>
          <a:xfrm>
            <a:off x="3869602" y="5064687"/>
            <a:ext cx="8032386" cy="1618975"/>
          </a:xfrm>
        </p:spPr>
        <p:txBody>
          <a:bodyPr vert="horz" lIns="91440" tIns="45720" rIns="91440" bIns="45720" rtlCol="0" anchor="t">
            <a:normAutofit/>
          </a:bodyPr>
          <a:lstStyle/>
          <a:p>
            <a:r>
              <a:rPr lang="en-US"/>
              <a:t>The goal is to predict whether a customer would be classified as active participant as (1) or passive participant as (0).</a:t>
            </a:r>
          </a:p>
        </p:txBody>
      </p:sp>
    </p:spTree>
    <p:extLst>
      <p:ext uri="{BB962C8B-B14F-4D97-AF65-F5344CB8AC3E}">
        <p14:creationId xmlns:p14="http://schemas.microsoft.com/office/powerpoint/2010/main" val="4211711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FF64A-EA46-64DB-1341-BCBB8F3B5808}"/>
              </a:ext>
            </a:extLst>
          </p:cNvPr>
          <p:cNvSpPr>
            <a:spLocks noGrp="1"/>
          </p:cNvSpPr>
          <p:nvPr>
            <p:ph type="title"/>
          </p:nvPr>
        </p:nvSpPr>
        <p:spPr>
          <a:xfrm>
            <a:off x="793662" y="386930"/>
            <a:ext cx="10066122" cy="1298448"/>
          </a:xfrm>
        </p:spPr>
        <p:txBody>
          <a:bodyPr anchor="b">
            <a:normAutofit/>
          </a:bodyPr>
          <a:lstStyle/>
          <a:p>
            <a:r>
              <a:rPr lang="en-US" sz="4800"/>
              <a:t>Why Logistic Regression</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F619D9-3A47-AA18-4A3A-BDAD41612C06}"/>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t> Widely use in Machine Learning</a:t>
            </a:r>
          </a:p>
          <a:p>
            <a:pPr lvl="1">
              <a:buFont typeface="Courier New" panose="020B0604020202020204" pitchFamily="34" charset="0"/>
              <a:buChar char="o"/>
            </a:pPr>
            <a:r>
              <a:rPr lang="en-US" sz="2000"/>
              <a:t>It's simplicity</a:t>
            </a:r>
          </a:p>
          <a:p>
            <a:pPr lvl="1">
              <a:buFont typeface="Courier New" panose="020B0604020202020204" pitchFamily="34" charset="0"/>
              <a:buChar char="o"/>
            </a:pPr>
            <a:r>
              <a:rPr lang="en-US" sz="2000"/>
              <a:t>Efficiency</a:t>
            </a:r>
          </a:p>
          <a:p>
            <a:pPr lvl="1">
              <a:buFont typeface="Courier New" panose="020B0604020202020204" pitchFamily="34" charset="0"/>
              <a:buChar char="o"/>
            </a:pPr>
            <a:r>
              <a:rPr lang="en-US" sz="2000"/>
              <a:t>Effectiveness in predicting probabilities</a:t>
            </a:r>
          </a:p>
        </p:txBody>
      </p:sp>
      <p:pic>
        <p:nvPicPr>
          <p:cNvPr id="6" name="Picture 5" descr="A graph on a green background&#10;&#10;AI-generated content may be incorrect.">
            <a:extLst>
              <a:ext uri="{FF2B5EF4-FFF2-40B4-BE49-F238E27FC236}">
                <a16:creationId xmlns:a16="http://schemas.microsoft.com/office/drawing/2014/main" id="{B58CF650-ED7D-83EC-9168-61282D8D0FDC}"/>
              </a:ext>
            </a:extLst>
          </p:cNvPr>
          <p:cNvPicPr>
            <a:picLocks noChangeAspect="1"/>
          </p:cNvPicPr>
          <p:nvPr/>
        </p:nvPicPr>
        <p:blipFill>
          <a:blip r:embed="rId2"/>
          <a:stretch>
            <a:fillRect/>
          </a:stretch>
        </p:blipFill>
        <p:spPr>
          <a:xfrm>
            <a:off x="5911532" y="3201878"/>
            <a:ext cx="5150277" cy="2278997"/>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22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5161A-5765-B623-2BF0-D1562D0E8489}"/>
              </a:ext>
            </a:extLst>
          </p:cNvPr>
          <p:cNvSpPr>
            <a:spLocks noGrp="1"/>
          </p:cNvSpPr>
          <p:nvPr>
            <p:ph type="title"/>
          </p:nvPr>
        </p:nvSpPr>
        <p:spPr>
          <a:xfrm>
            <a:off x="-459" y="155974"/>
            <a:ext cx="5571461" cy="677674"/>
          </a:xfrm>
        </p:spPr>
        <p:txBody>
          <a:bodyPr>
            <a:normAutofit/>
          </a:bodyPr>
          <a:lstStyle/>
          <a:p>
            <a:r>
              <a:rPr lang="en-US" sz="3600">
                <a:solidFill>
                  <a:schemeClr val="tx2"/>
                </a:solidFill>
              </a:rPr>
              <a:t> Machine Learning Steps:</a:t>
            </a:r>
          </a:p>
        </p:txBody>
      </p:sp>
      <p:sp>
        <p:nvSpPr>
          <p:cNvPr id="3" name="Content Placeholder 2">
            <a:extLst>
              <a:ext uri="{FF2B5EF4-FFF2-40B4-BE49-F238E27FC236}">
                <a16:creationId xmlns:a16="http://schemas.microsoft.com/office/drawing/2014/main" id="{FC2CB282-150A-0C74-3445-F4686482658E}"/>
              </a:ext>
            </a:extLst>
          </p:cNvPr>
          <p:cNvSpPr>
            <a:spLocks noGrp="1"/>
          </p:cNvSpPr>
          <p:nvPr>
            <p:ph idx="1"/>
          </p:nvPr>
        </p:nvSpPr>
        <p:spPr>
          <a:xfrm>
            <a:off x="-459" y="1329004"/>
            <a:ext cx="5801117" cy="4704947"/>
          </a:xfrm>
        </p:spPr>
        <p:txBody>
          <a:bodyPr vert="horz" lIns="91440" tIns="45720" rIns="91440" bIns="45720" rtlCol="0" anchor="t">
            <a:normAutofit/>
          </a:bodyPr>
          <a:lstStyle/>
          <a:p>
            <a:pPr marL="0" indent="0">
              <a:buNone/>
            </a:pPr>
            <a:endParaRPr lang="en-US" sz="1300">
              <a:solidFill>
                <a:schemeClr val="tx2"/>
              </a:solidFill>
            </a:endParaRPr>
          </a:p>
          <a:p>
            <a:endParaRPr lang="en-US" sz="1300">
              <a:solidFill>
                <a:schemeClr val="tx2"/>
              </a:solidFill>
            </a:endParaRPr>
          </a:p>
          <a:p>
            <a:r>
              <a:rPr lang="en-US" sz="1300">
                <a:solidFill>
                  <a:schemeClr val="tx2"/>
                </a:solidFill>
              </a:rPr>
              <a:t>The target variable is Conversion. </a:t>
            </a:r>
          </a:p>
          <a:p>
            <a:r>
              <a:rPr lang="en-US" sz="1300">
                <a:solidFill>
                  <a:schemeClr val="tx2"/>
                </a:solidFill>
              </a:rPr>
              <a:t>The features are 'Age', 'Gender', 'Income', '</a:t>
            </a:r>
            <a:r>
              <a:rPr lang="en-US" sz="1300" err="1">
                <a:solidFill>
                  <a:schemeClr val="tx2"/>
                </a:solidFill>
              </a:rPr>
              <a:t>CampaignChannel</a:t>
            </a:r>
            <a:r>
              <a:rPr lang="en-US" sz="1300">
                <a:solidFill>
                  <a:schemeClr val="tx2"/>
                </a:solidFill>
              </a:rPr>
              <a:t>', '</a:t>
            </a:r>
            <a:r>
              <a:rPr lang="en-US" sz="1300" err="1">
                <a:solidFill>
                  <a:schemeClr val="tx2"/>
                </a:solidFill>
              </a:rPr>
              <a:t>CampaignType</a:t>
            </a:r>
            <a:r>
              <a:rPr lang="en-US" sz="1300">
                <a:solidFill>
                  <a:schemeClr val="tx2"/>
                </a:solidFill>
              </a:rPr>
              <a:t>', '</a:t>
            </a:r>
            <a:r>
              <a:rPr lang="en-US" sz="1300" err="1">
                <a:solidFill>
                  <a:schemeClr val="tx2"/>
                </a:solidFill>
              </a:rPr>
              <a:t>AdSpend</a:t>
            </a:r>
            <a:r>
              <a:rPr lang="en-US" sz="1300">
                <a:solidFill>
                  <a:schemeClr val="tx2"/>
                </a:solidFill>
              </a:rPr>
              <a:t>', '</a:t>
            </a:r>
            <a:r>
              <a:rPr lang="en-US" sz="1300" err="1">
                <a:solidFill>
                  <a:schemeClr val="tx2"/>
                </a:solidFill>
              </a:rPr>
              <a:t>ClickThroughRate</a:t>
            </a:r>
            <a:r>
              <a:rPr lang="en-US" sz="1300">
                <a:solidFill>
                  <a:schemeClr val="tx2"/>
                </a:solidFill>
              </a:rPr>
              <a:t>', '</a:t>
            </a:r>
            <a:r>
              <a:rPr lang="en-US" sz="1300" err="1">
                <a:solidFill>
                  <a:schemeClr val="tx2"/>
                </a:solidFill>
              </a:rPr>
              <a:t>ConversionRate</a:t>
            </a:r>
            <a:r>
              <a:rPr lang="en-US" sz="1300">
                <a:solidFill>
                  <a:schemeClr val="tx2"/>
                </a:solidFill>
              </a:rPr>
              <a:t>', '</a:t>
            </a:r>
            <a:r>
              <a:rPr lang="en-US" sz="1300" err="1">
                <a:solidFill>
                  <a:schemeClr val="tx2"/>
                </a:solidFill>
              </a:rPr>
              <a:t>WebsiteVisits</a:t>
            </a:r>
            <a:r>
              <a:rPr lang="en-US" sz="1300">
                <a:solidFill>
                  <a:schemeClr val="tx2"/>
                </a:solidFill>
              </a:rPr>
              <a:t>', '</a:t>
            </a:r>
            <a:r>
              <a:rPr lang="en-US" sz="1300" err="1">
                <a:solidFill>
                  <a:schemeClr val="tx2"/>
                </a:solidFill>
              </a:rPr>
              <a:t>PagesPerVisit</a:t>
            </a:r>
            <a:r>
              <a:rPr lang="en-US" sz="1300">
                <a:solidFill>
                  <a:schemeClr val="tx2"/>
                </a:solidFill>
              </a:rPr>
              <a:t>', '</a:t>
            </a:r>
            <a:r>
              <a:rPr lang="en-US" sz="1300" err="1">
                <a:solidFill>
                  <a:schemeClr val="tx2"/>
                </a:solidFill>
              </a:rPr>
              <a:t>TimeOnSite</a:t>
            </a:r>
            <a:r>
              <a:rPr lang="en-US" sz="1300">
                <a:solidFill>
                  <a:schemeClr val="tx2"/>
                </a:solidFill>
              </a:rPr>
              <a:t>', '</a:t>
            </a:r>
            <a:r>
              <a:rPr lang="en-US" sz="1300" err="1">
                <a:solidFill>
                  <a:schemeClr val="tx2"/>
                </a:solidFill>
              </a:rPr>
              <a:t>SocialShares</a:t>
            </a:r>
            <a:r>
              <a:rPr lang="en-US" sz="1300">
                <a:solidFill>
                  <a:schemeClr val="tx2"/>
                </a:solidFill>
              </a:rPr>
              <a:t>', '</a:t>
            </a:r>
            <a:r>
              <a:rPr lang="en-US" sz="1300" err="1">
                <a:solidFill>
                  <a:schemeClr val="tx2"/>
                </a:solidFill>
              </a:rPr>
              <a:t>EmailOpens</a:t>
            </a:r>
            <a:r>
              <a:rPr lang="en-US" sz="1300">
                <a:solidFill>
                  <a:schemeClr val="tx2"/>
                </a:solidFill>
              </a:rPr>
              <a:t>', '</a:t>
            </a:r>
            <a:r>
              <a:rPr lang="en-US" sz="1300" err="1">
                <a:solidFill>
                  <a:schemeClr val="tx2"/>
                </a:solidFill>
              </a:rPr>
              <a:t>EmailClicks</a:t>
            </a:r>
            <a:r>
              <a:rPr lang="en-US" sz="1300">
                <a:solidFill>
                  <a:schemeClr val="tx2"/>
                </a:solidFill>
              </a:rPr>
              <a:t>', '</a:t>
            </a:r>
            <a:r>
              <a:rPr lang="en-US" sz="1300" err="1">
                <a:solidFill>
                  <a:schemeClr val="tx2"/>
                </a:solidFill>
              </a:rPr>
              <a:t>PreviousPurchases</a:t>
            </a:r>
            <a:r>
              <a:rPr lang="en-US" sz="1300">
                <a:solidFill>
                  <a:schemeClr val="tx2"/>
                </a:solidFill>
              </a:rPr>
              <a:t>', '</a:t>
            </a:r>
            <a:r>
              <a:rPr lang="en-US" sz="1300" err="1">
                <a:solidFill>
                  <a:schemeClr val="tx2"/>
                </a:solidFill>
              </a:rPr>
              <a:t>LoyaltyPoints</a:t>
            </a:r>
            <a:r>
              <a:rPr lang="en-US" sz="1300">
                <a:solidFill>
                  <a:schemeClr val="tx2"/>
                </a:solidFill>
              </a:rPr>
              <a:t>'</a:t>
            </a:r>
          </a:p>
          <a:p>
            <a:r>
              <a:rPr lang="en-US" sz="1300">
                <a:solidFill>
                  <a:schemeClr val="tx2"/>
                </a:solidFill>
              </a:rPr>
              <a:t>Splitting the data into training and testing sets.</a:t>
            </a:r>
          </a:p>
          <a:p>
            <a:r>
              <a:rPr lang="en-US" sz="1300">
                <a:solidFill>
                  <a:schemeClr val="tx2"/>
                </a:solidFill>
              </a:rPr>
              <a:t>Training the model.</a:t>
            </a:r>
          </a:p>
          <a:p>
            <a:r>
              <a:rPr lang="en-US" sz="1300">
                <a:solidFill>
                  <a:schemeClr val="tx2"/>
                </a:solidFill>
              </a:rPr>
              <a:t>Evaluating model performance using metrics like precision, recall, F1-score, and a confusion matrix, with a focus on predicting the Conversion.</a:t>
            </a:r>
          </a:p>
          <a:p>
            <a:pPr marL="0" indent="0">
              <a:buNone/>
            </a:pPr>
            <a:endParaRPr lang="en-US" sz="1300">
              <a:solidFill>
                <a:schemeClr val="tx2"/>
              </a:solidFill>
            </a:endParaRPr>
          </a:p>
          <a:p>
            <a:endParaRPr lang="en-US" sz="1300">
              <a:solidFill>
                <a:schemeClr val="tx2"/>
              </a:solidFill>
            </a:endParaRPr>
          </a:p>
          <a:p>
            <a:pPr marL="0" indent="0">
              <a:buNone/>
            </a:pPr>
            <a:endParaRPr lang="en-US" sz="1300">
              <a:solidFill>
                <a:schemeClr val="tx2"/>
              </a:solidFill>
            </a:endParaRPr>
          </a:p>
        </p:txBody>
      </p:sp>
      <p:grpSp>
        <p:nvGrpSpPr>
          <p:cNvPr id="48" name="Group 4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9" name="Freeform: Shape 4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diagram of steps with text&#10;&#10;AI-generated content may be incorrect.">
            <a:extLst>
              <a:ext uri="{FF2B5EF4-FFF2-40B4-BE49-F238E27FC236}">
                <a16:creationId xmlns:a16="http://schemas.microsoft.com/office/drawing/2014/main" id="{3FDB816B-6117-F321-3560-29AA7F6B3F32}"/>
              </a:ext>
            </a:extLst>
          </p:cNvPr>
          <p:cNvPicPr>
            <a:picLocks noChangeAspect="1"/>
          </p:cNvPicPr>
          <p:nvPr/>
        </p:nvPicPr>
        <p:blipFill>
          <a:blip r:embed="rId2"/>
          <a:srcRect t="4891" r="1" b="1"/>
          <a:stretch/>
        </p:blipFill>
        <p:spPr>
          <a:xfrm>
            <a:off x="7507109" y="789062"/>
            <a:ext cx="4343515" cy="5254514"/>
          </a:xfrm>
          <a:prstGeom prst="rect">
            <a:avLst/>
          </a:prstGeom>
        </p:spPr>
      </p:pic>
    </p:spTree>
    <p:extLst>
      <p:ext uri="{BB962C8B-B14F-4D97-AF65-F5344CB8AC3E}">
        <p14:creationId xmlns:p14="http://schemas.microsoft.com/office/powerpoint/2010/main" val="268012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57C4-4B37-36F1-4F49-0602CE41067B}"/>
              </a:ext>
            </a:extLst>
          </p:cNvPr>
          <p:cNvSpPr>
            <a:spLocks noGrp="1"/>
          </p:cNvSpPr>
          <p:nvPr>
            <p:ph type="title"/>
          </p:nvPr>
        </p:nvSpPr>
        <p:spPr>
          <a:xfrm>
            <a:off x="1010728" y="365125"/>
            <a:ext cx="10343072" cy="448545"/>
          </a:xfrm>
        </p:spPr>
        <p:txBody>
          <a:bodyPr/>
          <a:lstStyle/>
          <a:p>
            <a:r>
              <a:rPr lang="en-US" sz="2400"/>
              <a:t>Logistic Regression</a:t>
            </a:r>
            <a:endParaRPr lang="en-US"/>
          </a:p>
        </p:txBody>
      </p:sp>
      <p:graphicFrame>
        <p:nvGraphicFramePr>
          <p:cNvPr id="13" name="Content Placeholder 2">
            <a:extLst>
              <a:ext uri="{FF2B5EF4-FFF2-40B4-BE49-F238E27FC236}">
                <a16:creationId xmlns:a16="http://schemas.microsoft.com/office/drawing/2014/main" id="{8E7FF0C3-C5CA-D5EB-5CD2-88832C22A2C4}"/>
              </a:ext>
            </a:extLst>
          </p:cNvPr>
          <p:cNvGraphicFramePr>
            <a:graphicFrameLocks noGrp="1"/>
          </p:cNvGraphicFramePr>
          <p:nvPr>
            <p:ph idx="1"/>
            <p:extLst>
              <p:ext uri="{D42A27DB-BD31-4B8C-83A1-F6EECF244321}">
                <p14:modId xmlns:p14="http://schemas.microsoft.com/office/powerpoint/2010/main" val="116023654"/>
              </p:ext>
            </p:extLst>
          </p:nvPr>
        </p:nvGraphicFramePr>
        <p:xfrm>
          <a:off x="5539595" y="589173"/>
          <a:ext cx="5814205" cy="5084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graph with a line&#10;&#10;AI-generated content may be incorrect.">
            <a:extLst>
              <a:ext uri="{FF2B5EF4-FFF2-40B4-BE49-F238E27FC236}">
                <a16:creationId xmlns:a16="http://schemas.microsoft.com/office/drawing/2014/main" id="{55590EFC-8205-26CA-268A-D865B1F66DF8}"/>
              </a:ext>
            </a:extLst>
          </p:cNvPr>
          <p:cNvPicPr>
            <a:picLocks noChangeAspect="1"/>
          </p:cNvPicPr>
          <p:nvPr/>
        </p:nvPicPr>
        <p:blipFill>
          <a:blip r:embed="rId7"/>
          <a:stretch>
            <a:fillRect/>
          </a:stretch>
        </p:blipFill>
        <p:spPr>
          <a:xfrm>
            <a:off x="-2516" y="1088277"/>
            <a:ext cx="5295900" cy="3933825"/>
          </a:xfrm>
          <a:prstGeom prst="rect">
            <a:avLst/>
          </a:prstGeom>
        </p:spPr>
      </p:pic>
      <p:sp>
        <p:nvSpPr>
          <p:cNvPr id="32" name="TextBox 31">
            <a:extLst>
              <a:ext uri="{FF2B5EF4-FFF2-40B4-BE49-F238E27FC236}">
                <a16:creationId xmlns:a16="http://schemas.microsoft.com/office/drawing/2014/main" id="{585B8EE7-6A9D-5E77-8410-F80D65AD898C}"/>
              </a:ext>
            </a:extLst>
          </p:cNvPr>
          <p:cNvSpPr txBox="1"/>
          <p:nvPr/>
        </p:nvSpPr>
        <p:spPr>
          <a:xfrm>
            <a:off x="344198" y="5682648"/>
            <a:ext cx="11500751" cy="92333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Conclusion</a:t>
            </a:r>
            <a:r>
              <a:rPr lang="en-US"/>
              <a:t>: </a:t>
            </a:r>
            <a:r>
              <a:rPr lang="en-US">
                <a:ea typeface="+mn-lt"/>
                <a:cs typeface="+mn-lt"/>
              </a:rPr>
              <a:t>While the model shows a high overall accuracy, this metric is misleading due to the class imbalance. Precision and recall provide more meaningful insights, revealing that the model is very good at predicting conversions (1) but poor at identifying non-conversions (0).</a:t>
            </a:r>
            <a:endParaRPr lang="en-US"/>
          </a:p>
        </p:txBody>
      </p:sp>
    </p:spTree>
    <p:extLst>
      <p:ext uri="{BB962C8B-B14F-4D97-AF65-F5344CB8AC3E}">
        <p14:creationId xmlns:p14="http://schemas.microsoft.com/office/powerpoint/2010/main" val="1428641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AAA-ED61-52C7-832A-DE5FB6F6C1CB}"/>
              </a:ext>
            </a:extLst>
          </p:cNvPr>
          <p:cNvSpPr>
            <a:spLocks noGrp="1"/>
          </p:cNvSpPr>
          <p:nvPr>
            <p:ph type="title"/>
          </p:nvPr>
        </p:nvSpPr>
        <p:spPr>
          <a:xfrm>
            <a:off x="263106" y="365125"/>
            <a:ext cx="5814204" cy="1325563"/>
          </a:xfrm>
        </p:spPr>
        <p:txBody>
          <a:bodyPr/>
          <a:lstStyle/>
          <a:p>
            <a:r>
              <a:rPr lang="en-US" sz="4000"/>
              <a:t>What is Neural Network</a:t>
            </a:r>
            <a:endParaRPr lang="en-US"/>
          </a:p>
        </p:txBody>
      </p:sp>
      <p:sp>
        <p:nvSpPr>
          <p:cNvPr id="3" name="Content Placeholder 2">
            <a:extLst>
              <a:ext uri="{FF2B5EF4-FFF2-40B4-BE49-F238E27FC236}">
                <a16:creationId xmlns:a16="http://schemas.microsoft.com/office/drawing/2014/main" id="{CE829B2F-DC78-D434-E5EE-85CDE073F0C9}"/>
              </a:ext>
            </a:extLst>
          </p:cNvPr>
          <p:cNvSpPr>
            <a:spLocks noGrp="1"/>
          </p:cNvSpPr>
          <p:nvPr>
            <p:ph idx="1"/>
          </p:nvPr>
        </p:nvSpPr>
        <p:spPr>
          <a:xfrm>
            <a:off x="263107" y="3939629"/>
            <a:ext cx="5037027" cy="2237334"/>
          </a:xfrm>
          <a:ln>
            <a:solidFill>
              <a:schemeClr val="accent3">
                <a:lumMod val="60000"/>
                <a:lumOff val="40000"/>
              </a:schemeClr>
            </a:solidFill>
          </a:ln>
        </p:spPr>
        <p:txBody>
          <a:bodyPr vert="horz" lIns="91440" tIns="45720" rIns="91440" bIns="45720" rtlCol="0" anchor="t">
            <a:normAutofit/>
          </a:bodyPr>
          <a:lstStyle/>
          <a:p>
            <a:pPr marL="0" indent="0">
              <a:buNone/>
            </a:pPr>
            <a:endParaRPr lang="en-US">
              <a:ea typeface="+mn-lt"/>
              <a:cs typeface="+mn-lt"/>
            </a:endParaRPr>
          </a:p>
          <a:p>
            <a:r>
              <a:rPr lang="en-US">
                <a:ea typeface="+mn-lt"/>
                <a:cs typeface="+mn-lt"/>
              </a:rPr>
              <a:t>neural networks became popular again with advancements in technology.</a:t>
            </a:r>
            <a:endParaRPr lang="en-US"/>
          </a:p>
          <a:p>
            <a:endParaRPr lang="en-US"/>
          </a:p>
        </p:txBody>
      </p:sp>
      <p:pic>
        <p:nvPicPr>
          <p:cNvPr id="5" name="Picture 4" descr="Human brain nerve cells">
            <a:extLst>
              <a:ext uri="{FF2B5EF4-FFF2-40B4-BE49-F238E27FC236}">
                <a16:creationId xmlns:a16="http://schemas.microsoft.com/office/drawing/2014/main" id="{1F97BA66-ABAD-08AF-C88B-F4CFC2CB6651}"/>
              </a:ext>
            </a:extLst>
          </p:cNvPr>
          <p:cNvPicPr>
            <a:picLocks noChangeAspect="1"/>
          </p:cNvPicPr>
          <p:nvPr/>
        </p:nvPicPr>
        <p:blipFill>
          <a:blip r:embed="rId2"/>
          <a:srcRect l="1404" r="2336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CC5047AA-AF51-D995-0FB1-E72732213E79}"/>
              </a:ext>
            </a:extLst>
          </p:cNvPr>
          <p:cNvSpPr txBox="1"/>
          <p:nvPr/>
        </p:nvSpPr>
        <p:spPr>
          <a:xfrm>
            <a:off x="285705" y="1502710"/>
            <a:ext cx="4779457" cy="2246769"/>
          </a:xfrm>
          <a:prstGeom prst="rect">
            <a:avLst/>
          </a:prstGeom>
          <a:no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ea typeface="+mn-lt"/>
                <a:cs typeface="+mn-lt"/>
              </a:rPr>
              <a:t>A computational model inspired by the human brain.</a:t>
            </a:r>
            <a:endParaRPr lang="en-US"/>
          </a:p>
          <a:p>
            <a:pPr marL="457200" indent="-457200">
              <a:buFont typeface="Arial"/>
              <a:buChar char="•"/>
            </a:pPr>
            <a:r>
              <a:rPr lang="en-US" sz="2800">
                <a:ea typeface="+mn-lt"/>
                <a:cs typeface="+mn-lt"/>
              </a:rPr>
              <a:t>Basic structure: Neurons, layers, weights, and biases</a:t>
            </a:r>
            <a:endParaRPr lang="en-US"/>
          </a:p>
        </p:txBody>
      </p:sp>
    </p:spTree>
    <p:extLst>
      <p:ext uri="{BB962C8B-B14F-4D97-AF65-F5344CB8AC3E}">
        <p14:creationId xmlns:p14="http://schemas.microsoft.com/office/powerpoint/2010/main" val="4164613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ns pinned on a white surface and connecting a black thread">
            <a:extLst>
              <a:ext uri="{FF2B5EF4-FFF2-40B4-BE49-F238E27FC236}">
                <a16:creationId xmlns:a16="http://schemas.microsoft.com/office/drawing/2014/main" id="{F5E406EC-2E41-3D2E-0B43-D07CD4E8A2D1}"/>
              </a:ext>
            </a:extLst>
          </p:cNvPr>
          <p:cNvPicPr>
            <a:picLocks noChangeAspect="1"/>
          </p:cNvPicPr>
          <p:nvPr/>
        </p:nvPicPr>
        <p:blipFill>
          <a:blip r:embed="rId3"/>
          <a:srcRect r="5882"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A168F-BCD2-C23D-D45A-B68BE6019DE1}"/>
              </a:ext>
            </a:extLst>
          </p:cNvPr>
          <p:cNvSpPr>
            <a:spLocks noGrp="1"/>
          </p:cNvSpPr>
          <p:nvPr>
            <p:ph type="title"/>
          </p:nvPr>
        </p:nvSpPr>
        <p:spPr>
          <a:xfrm>
            <a:off x="3620969" y="365125"/>
            <a:ext cx="7732830" cy="1943044"/>
          </a:xfrm>
        </p:spPr>
        <p:txBody>
          <a:bodyPr>
            <a:normAutofit/>
          </a:bodyPr>
          <a:lstStyle/>
          <a:p>
            <a:r>
              <a:rPr lang="en-US" sz="4000"/>
              <a:t>Components of Neural Networks</a:t>
            </a:r>
          </a:p>
          <a:p>
            <a:endParaRPr lang="en-US" sz="4000"/>
          </a:p>
        </p:txBody>
      </p:sp>
      <p:sp>
        <p:nvSpPr>
          <p:cNvPr id="3" name="Content Placeholder 2">
            <a:extLst>
              <a:ext uri="{FF2B5EF4-FFF2-40B4-BE49-F238E27FC236}">
                <a16:creationId xmlns:a16="http://schemas.microsoft.com/office/drawing/2014/main" id="{1411DF0C-C3E1-2E47-BF77-3368C53C4BA9}"/>
              </a:ext>
            </a:extLst>
          </p:cNvPr>
          <p:cNvSpPr>
            <a:spLocks noGrp="1"/>
          </p:cNvSpPr>
          <p:nvPr>
            <p:ph idx="1"/>
          </p:nvPr>
        </p:nvSpPr>
        <p:spPr>
          <a:xfrm>
            <a:off x="6482063" y="1815976"/>
            <a:ext cx="5303056" cy="4360987"/>
          </a:xfrm>
        </p:spPr>
        <p:txBody>
          <a:bodyPr vert="horz" lIns="91440" tIns="45720" rIns="91440" bIns="45720" rtlCol="0" anchor="t">
            <a:normAutofit fontScale="92500" lnSpcReduction="10000"/>
          </a:bodyPr>
          <a:lstStyle/>
          <a:p>
            <a:pPr>
              <a:buFont typeface="Arial"/>
              <a:buChar char="•"/>
            </a:pPr>
            <a:r>
              <a:rPr lang="en-US" sz="2000" b="1">
                <a:ea typeface="+mn-lt"/>
                <a:cs typeface="+mn-lt"/>
              </a:rPr>
              <a:t>Neurons:</a:t>
            </a:r>
            <a:endParaRPr lang="en-US"/>
          </a:p>
          <a:p>
            <a:pPr>
              <a:buFont typeface="Arial"/>
              <a:buChar char="•"/>
            </a:pPr>
            <a:r>
              <a:rPr lang="en-US" sz="2000">
                <a:ea typeface="+mn-lt"/>
                <a:cs typeface="+mn-lt"/>
              </a:rPr>
              <a:t>nodes/neurons in each layer.</a:t>
            </a:r>
            <a:endParaRPr lang="en-US"/>
          </a:p>
          <a:p>
            <a:pPr>
              <a:buFont typeface="Arial"/>
              <a:buChar char="•"/>
            </a:pPr>
            <a:r>
              <a:rPr lang="en-US" sz="2000">
                <a:ea typeface="+mn-lt"/>
                <a:cs typeface="+mn-lt"/>
              </a:rPr>
              <a:t>Activation functions: Sigmoid, </a:t>
            </a:r>
            <a:r>
              <a:rPr lang="en-US" sz="2000" err="1">
                <a:ea typeface="+mn-lt"/>
                <a:cs typeface="+mn-lt"/>
              </a:rPr>
              <a:t>ReLU</a:t>
            </a:r>
            <a:r>
              <a:rPr lang="en-US" sz="2000">
                <a:ea typeface="+mn-lt"/>
                <a:cs typeface="+mn-lt"/>
              </a:rPr>
              <a:t>, Tanh.</a:t>
            </a:r>
            <a:endParaRPr lang="en-US"/>
          </a:p>
          <a:p>
            <a:pPr>
              <a:buFont typeface="Arial"/>
            </a:pPr>
            <a:endParaRPr lang="en-US" sz="2000"/>
          </a:p>
          <a:p>
            <a:pPr>
              <a:buFont typeface="Arial"/>
              <a:buChar char="•"/>
            </a:pPr>
            <a:r>
              <a:rPr lang="en-US" sz="2000" b="1">
                <a:ea typeface="+mn-lt"/>
                <a:cs typeface="+mn-lt"/>
              </a:rPr>
              <a:t>Layers:</a:t>
            </a:r>
            <a:endParaRPr lang="en-US" sz="2000">
              <a:latin typeface="Aptos" panose="020B0004020202020204"/>
              <a:cs typeface="Arial"/>
            </a:endParaRPr>
          </a:p>
          <a:p>
            <a:pPr>
              <a:buFont typeface="Arial"/>
              <a:buChar char="•"/>
            </a:pPr>
            <a:r>
              <a:rPr lang="en-US" sz="2000">
                <a:ea typeface="+mn-lt"/>
                <a:cs typeface="+mn-lt"/>
              </a:rPr>
              <a:t>Input Layer, Hidden Layers, Output Layer.</a:t>
            </a:r>
            <a:endParaRPr lang="en-US"/>
          </a:p>
          <a:p>
            <a:pPr>
              <a:buFont typeface="Arial"/>
              <a:buChar char="•"/>
            </a:pPr>
            <a:r>
              <a:rPr lang="en-US" sz="2000">
                <a:ea typeface="+mn-lt"/>
                <a:cs typeface="+mn-lt"/>
              </a:rPr>
              <a:t>each layer transforms the input data.</a:t>
            </a:r>
            <a:endParaRPr lang="en-US"/>
          </a:p>
          <a:p>
            <a:pPr>
              <a:buFont typeface="Arial"/>
              <a:buChar char="•"/>
            </a:pPr>
            <a:endParaRPr lang="en-US"/>
          </a:p>
          <a:p>
            <a:pPr>
              <a:buFont typeface="Arial"/>
              <a:buChar char="•"/>
            </a:pPr>
            <a:r>
              <a:rPr lang="en-US" sz="2000" b="1">
                <a:ea typeface="+mn-lt"/>
                <a:cs typeface="+mn-lt"/>
              </a:rPr>
              <a:t>Weights and Biases:</a:t>
            </a:r>
            <a:endParaRPr lang="en-US" sz="2000">
              <a:latin typeface="Aptos" panose="020B0004020202020204"/>
              <a:cs typeface="Arial"/>
            </a:endParaRPr>
          </a:p>
          <a:p>
            <a:pPr>
              <a:buFont typeface="Arial"/>
              <a:buChar char="•"/>
            </a:pPr>
            <a:r>
              <a:rPr lang="en-US" sz="2000">
                <a:ea typeface="+mn-lt"/>
                <a:cs typeface="+mn-lt"/>
              </a:rPr>
              <a:t>The role of weights and biases in the learning process.</a:t>
            </a:r>
            <a:endParaRPr lang="en-US"/>
          </a:p>
          <a:p>
            <a:pPr>
              <a:buFont typeface="Arial"/>
              <a:buChar char="•"/>
            </a:pPr>
            <a:r>
              <a:rPr lang="en-US" sz="2000">
                <a:ea typeface="+mn-lt"/>
                <a:cs typeface="+mn-lt"/>
              </a:rPr>
              <a:t>Backpropagation and gradient descent.</a:t>
            </a:r>
            <a:endParaRPr lang="en-US"/>
          </a:p>
          <a:p>
            <a:pPr>
              <a:buFont typeface="Arial"/>
              <a:buChar char="•"/>
            </a:pPr>
            <a:endParaRPr lang="en-US" sz="2000">
              <a:latin typeface="Aptos" panose="020B0004020202020204"/>
              <a:cs typeface="Arial"/>
            </a:endParaRPr>
          </a:p>
          <a:p>
            <a:pPr>
              <a:buFont typeface="Arial"/>
              <a:buChar char="•"/>
            </a:pPr>
            <a:endParaRPr lang="en-US">
              <a:latin typeface="Aptos" panose="020B0004020202020204"/>
              <a:cs typeface="Arial"/>
            </a:endParaRPr>
          </a:p>
          <a:p>
            <a:pPr marL="0" indent="0">
              <a:buNone/>
            </a:pPr>
            <a:endParaRPr lang="en-US" sz="2000">
              <a:latin typeface="Arial"/>
              <a:cs typeface="Arial"/>
            </a:endParaRPr>
          </a:p>
        </p:txBody>
      </p:sp>
    </p:spTree>
    <p:extLst>
      <p:ext uri="{BB962C8B-B14F-4D97-AF65-F5344CB8AC3E}">
        <p14:creationId xmlns:p14="http://schemas.microsoft.com/office/powerpoint/2010/main" val="221290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DFF-DF82-0722-10B5-37D0E29F5016}"/>
              </a:ext>
            </a:extLst>
          </p:cNvPr>
          <p:cNvSpPr>
            <a:spLocks noGrp="1"/>
          </p:cNvSpPr>
          <p:nvPr>
            <p:ph type="title"/>
          </p:nvPr>
        </p:nvSpPr>
        <p:spPr/>
        <p:txBody>
          <a:bodyPr/>
          <a:lstStyle/>
          <a:p>
            <a:r>
              <a:rPr lang="en-US">
                <a:ea typeface="+mj-lt"/>
                <a:cs typeface="+mj-lt"/>
              </a:rPr>
              <a:t>How Neural Networks Work</a:t>
            </a:r>
            <a:endParaRPr lang="en-US"/>
          </a:p>
        </p:txBody>
      </p:sp>
      <p:pic>
        <p:nvPicPr>
          <p:cNvPr id="7" name="Content Placeholder 6" descr="A diagram of a network&#10;&#10;AI-generated content may be incorrect.">
            <a:extLst>
              <a:ext uri="{FF2B5EF4-FFF2-40B4-BE49-F238E27FC236}">
                <a16:creationId xmlns:a16="http://schemas.microsoft.com/office/drawing/2014/main" id="{E07D3A3A-2A90-DB3B-553A-9D8693C310F8}"/>
              </a:ext>
            </a:extLst>
          </p:cNvPr>
          <p:cNvPicPr>
            <a:picLocks noGrp="1" noChangeAspect="1"/>
          </p:cNvPicPr>
          <p:nvPr>
            <p:ph idx="1"/>
          </p:nvPr>
        </p:nvPicPr>
        <p:blipFill>
          <a:blip r:embed="rId2"/>
          <a:stretch>
            <a:fillRect/>
          </a:stretch>
        </p:blipFill>
        <p:spPr>
          <a:xfrm>
            <a:off x="5046183" y="1664614"/>
            <a:ext cx="6959181" cy="3695700"/>
          </a:xfrm>
        </p:spPr>
      </p:pic>
      <p:sp>
        <p:nvSpPr>
          <p:cNvPr id="8" name="TextBox 7">
            <a:extLst>
              <a:ext uri="{FF2B5EF4-FFF2-40B4-BE49-F238E27FC236}">
                <a16:creationId xmlns:a16="http://schemas.microsoft.com/office/drawing/2014/main" id="{1302D2E4-46AD-D548-623C-9A222E0028BF}"/>
              </a:ext>
            </a:extLst>
          </p:cNvPr>
          <p:cNvSpPr txBox="1"/>
          <p:nvPr/>
        </p:nvSpPr>
        <p:spPr>
          <a:xfrm>
            <a:off x="-1383" y="1714200"/>
            <a:ext cx="509990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Feedforward Process:</a:t>
            </a:r>
            <a:endParaRPr lang="en-US"/>
          </a:p>
          <a:p>
            <a:pPr marL="228600" lvl="1" indent="-228600">
              <a:buFont typeface=""/>
              <a:buChar char="•"/>
            </a:pPr>
            <a:r>
              <a:rPr lang="en-US"/>
              <a:t>Input data passing through layers.</a:t>
            </a:r>
          </a:p>
          <a:p>
            <a:pPr marL="228600" lvl="1" indent="-228600">
              <a:buFont typeface=""/>
              <a:buChar char="•"/>
            </a:pPr>
            <a:r>
              <a:rPr lang="en-US"/>
              <a:t>How the network produces predictions.</a:t>
            </a:r>
          </a:p>
          <a:p>
            <a:pPr marL="228600" lvl="1" indent="-228600">
              <a:buFont typeface=""/>
              <a:buChar char="•"/>
            </a:pPr>
            <a:endParaRPr lang="en-US"/>
          </a:p>
          <a:p>
            <a:r>
              <a:rPr lang="en-US" b="1"/>
              <a:t>Training the Network:</a:t>
            </a:r>
          </a:p>
          <a:p>
            <a:pPr marL="228600" lvl="1" indent="-228600">
              <a:buFont typeface=""/>
              <a:buChar char="•"/>
            </a:pPr>
            <a:r>
              <a:rPr lang="en-US"/>
              <a:t>Training via backpropagation and updating weights.</a:t>
            </a:r>
          </a:p>
          <a:p>
            <a:pPr marL="228600" lvl="1" indent="-228600">
              <a:buFont typeface=""/>
              <a:buChar char="•"/>
            </a:pPr>
            <a:r>
              <a:rPr lang="en-US"/>
              <a:t>Loss function </a:t>
            </a:r>
          </a:p>
          <a:p>
            <a:pPr marL="0" lvl="1"/>
            <a:endParaRPr lang="en-US"/>
          </a:p>
          <a:p>
            <a:r>
              <a:rPr lang="en-US" b="1"/>
              <a:t>Optimization:</a:t>
            </a:r>
          </a:p>
          <a:p>
            <a:pPr marL="228600" lvl="1" indent="-228600">
              <a:buFont typeface=""/>
              <a:buChar char="•"/>
            </a:pPr>
            <a:r>
              <a:rPr lang="en-US"/>
              <a:t>Gradient descent and its variations</a:t>
            </a:r>
          </a:p>
        </p:txBody>
      </p:sp>
    </p:spTree>
    <p:extLst>
      <p:ext uri="{BB962C8B-B14F-4D97-AF65-F5344CB8AC3E}">
        <p14:creationId xmlns:p14="http://schemas.microsoft.com/office/powerpoint/2010/main" val="55001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6B33A-5502-33D6-A49D-A410C07FA81E}"/>
              </a:ext>
            </a:extLst>
          </p:cNvPr>
          <p:cNvSpPr>
            <a:spLocks noGrp="1"/>
          </p:cNvSpPr>
          <p:nvPr>
            <p:ph type="title"/>
          </p:nvPr>
        </p:nvSpPr>
        <p:spPr>
          <a:xfrm>
            <a:off x="838201" y="365125"/>
            <a:ext cx="5251316" cy="1807305"/>
          </a:xfrm>
        </p:spPr>
        <p:txBody>
          <a:bodyPr>
            <a:normAutofit/>
          </a:bodyPr>
          <a:lstStyle/>
          <a:p>
            <a:r>
              <a:rPr lang="en-US"/>
              <a:t>Project Ideation</a:t>
            </a:r>
          </a:p>
        </p:txBody>
      </p:sp>
      <p:sp>
        <p:nvSpPr>
          <p:cNvPr id="3" name="Content Placeholder 2">
            <a:extLst>
              <a:ext uri="{FF2B5EF4-FFF2-40B4-BE49-F238E27FC236}">
                <a16:creationId xmlns:a16="http://schemas.microsoft.com/office/drawing/2014/main" id="{741A1832-606A-D553-13F2-8F2143B88E87}"/>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a:t>Analyze and predict customer conversion in digital marketing</a:t>
            </a:r>
          </a:p>
          <a:p>
            <a:r>
              <a:rPr lang="en-US" sz="2000"/>
              <a:t>The dataset provides an extensive view of customer interaction with digital marketing campaigns. </a:t>
            </a:r>
          </a:p>
          <a:p>
            <a:r>
              <a:rPr lang="en-US" sz="2000"/>
              <a:t>This dataset includes customer demographic, marketing-specific metrics, customer engagement indicators,  and purchase data history.</a:t>
            </a:r>
          </a:p>
          <a:p>
            <a:pPr marL="0" indent="0">
              <a:buNone/>
            </a:pPr>
            <a:endParaRPr lang="en-US" sz="2000"/>
          </a:p>
        </p:txBody>
      </p:sp>
      <p:pic>
        <p:nvPicPr>
          <p:cNvPr id="24" name="Picture 23" descr="Digital financial graph">
            <a:extLst>
              <a:ext uri="{FF2B5EF4-FFF2-40B4-BE49-F238E27FC236}">
                <a16:creationId xmlns:a16="http://schemas.microsoft.com/office/drawing/2014/main" id="{2D016DA7-422D-5BC3-5511-73CDC0EF291D}"/>
              </a:ext>
            </a:extLst>
          </p:cNvPr>
          <p:cNvPicPr>
            <a:picLocks noChangeAspect="1"/>
          </p:cNvPicPr>
          <p:nvPr/>
        </p:nvPicPr>
        <p:blipFill>
          <a:blip r:embed="rId2"/>
          <a:srcRect l="30299" r="2079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83404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74D63-A071-8B24-F043-3B6E7653D52C}"/>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a:solidFill>
                  <a:srgbClr val="FFFFFF"/>
                </a:solidFill>
              </a:rPr>
              <a:t>Neural Network Analysis</a:t>
            </a:r>
            <a:r>
              <a:rPr lang="en-US" sz="3600" kern="1200">
                <a:solidFill>
                  <a:srgbClr val="FFFFFF"/>
                </a:solidFill>
                <a:latin typeface="+mj-lt"/>
                <a:ea typeface="+mj-ea"/>
                <a:cs typeface="+mj-cs"/>
              </a:rPr>
              <a:t>:</a:t>
            </a:r>
          </a:p>
        </p:txBody>
      </p:sp>
      <p:sp>
        <p:nvSpPr>
          <p:cNvPr id="8" name="Content Placeholder 7">
            <a:extLst>
              <a:ext uri="{FF2B5EF4-FFF2-40B4-BE49-F238E27FC236}">
                <a16:creationId xmlns:a16="http://schemas.microsoft.com/office/drawing/2014/main" id="{3FE574CB-B79E-EAD4-9004-2F1E712F9EDC}"/>
              </a:ext>
            </a:extLst>
          </p:cNvPr>
          <p:cNvSpPr>
            <a:spLocks noGrp="1"/>
          </p:cNvSpPr>
          <p:nvPr>
            <p:ph idx="1"/>
          </p:nvPr>
        </p:nvSpPr>
        <p:spPr>
          <a:xfrm>
            <a:off x="4422616" y="1412489"/>
            <a:ext cx="3874985" cy="4363844"/>
          </a:xfrm>
        </p:spPr>
        <p:txBody>
          <a:bodyPr vert="horz" lIns="91440" tIns="45720" rIns="91440" bIns="45720" rtlCol="0" anchor="t">
            <a:normAutofit/>
          </a:bodyPr>
          <a:lstStyle/>
          <a:p>
            <a:pPr marL="0" indent="0">
              <a:buNone/>
            </a:pPr>
            <a:r>
              <a:rPr lang="en-US" sz="1100" b="1"/>
              <a:t>Attempt 1:</a:t>
            </a:r>
            <a:endParaRPr lang="en-US" b="1"/>
          </a:p>
          <a:p>
            <a:r>
              <a:rPr lang="en-US" sz="1100"/>
              <a:t>layer1 =  8 -&gt; </a:t>
            </a:r>
            <a:r>
              <a:rPr lang="en-US" sz="1100" err="1"/>
              <a:t>relu</a:t>
            </a:r>
            <a:endParaRPr lang="en-US" sz="1100"/>
          </a:p>
          <a:p>
            <a:r>
              <a:rPr lang="en-US" sz="1100" err="1"/>
              <a:t>hidden_layer</a:t>
            </a:r>
            <a:r>
              <a:rPr lang="en-US" sz="1100"/>
              <a:t> = 5 -&gt; sigmoid</a:t>
            </a:r>
          </a:p>
          <a:p>
            <a:r>
              <a:rPr lang="en-US" sz="1100"/>
              <a:t>Output Layer -&gt; sigmoid</a:t>
            </a:r>
          </a:p>
          <a:p>
            <a:r>
              <a:rPr lang="en-US" sz="1100"/>
              <a:t>accuracy: 0.89 - loss: 0.3043</a:t>
            </a:r>
          </a:p>
          <a:p>
            <a:endParaRPr lang="en-US" sz="1100"/>
          </a:p>
          <a:p>
            <a:pPr marL="0" indent="0">
              <a:buNone/>
            </a:pPr>
            <a:r>
              <a:rPr lang="en-US" sz="1100" b="1"/>
              <a:t>Attempt 2:</a:t>
            </a:r>
          </a:p>
          <a:p>
            <a:r>
              <a:rPr lang="en-US" sz="1100"/>
              <a:t>layer1 = 30 -&gt; </a:t>
            </a:r>
            <a:r>
              <a:rPr lang="en-US" sz="1100" err="1"/>
              <a:t>relu</a:t>
            </a:r>
            <a:endParaRPr lang="en-US" sz="1100"/>
          </a:p>
          <a:p>
            <a:r>
              <a:rPr lang="en-US" sz="1100"/>
              <a:t>Second hidden_nodes_layer2 = 20 -&gt; sigmoid</a:t>
            </a:r>
          </a:p>
          <a:p>
            <a:r>
              <a:rPr lang="en-US" sz="1100"/>
              <a:t>Third hidden_nodes_layer3 = 17 -&gt; sigmoid</a:t>
            </a:r>
          </a:p>
          <a:p>
            <a:r>
              <a:rPr lang="en-US" sz="1100"/>
              <a:t>Fourth hidden_nodes_layer4 = 5 -&gt; sigmoid</a:t>
            </a:r>
          </a:p>
          <a:p>
            <a:r>
              <a:rPr lang="en-US" sz="1100"/>
              <a:t>Output Layer -&gt; sigmoid</a:t>
            </a:r>
          </a:p>
          <a:p>
            <a:r>
              <a:rPr lang="en-US" sz="1100"/>
              <a:t>accuracy: 0.8540 - loss: 0.8611</a:t>
            </a:r>
          </a:p>
        </p:txBody>
      </p:sp>
      <p:sp>
        <p:nvSpPr>
          <p:cNvPr id="3" name="TextBox 2">
            <a:extLst>
              <a:ext uri="{FF2B5EF4-FFF2-40B4-BE49-F238E27FC236}">
                <a16:creationId xmlns:a16="http://schemas.microsoft.com/office/drawing/2014/main" id="{7568066C-7196-E2F7-7033-DE5A3978DC93}"/>
              </a:ext>
            </a:extLst>
          </p:cNvPr>
          <p:cNvSpPr txBox="1"/>
          <p:nvPr/>
        </p:nvSpPr>
        <p:spPr>
          <a:xfrm>
            <a:off x="8451604" y="1412489"/>
            <a:ext cx="3587439" cy="43638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100" b="1"/>
              <a:t>Evaluation Metrics</a:t>
            </a:r>
            <a:r>
              <a:rPr lang="en-US" sz="1100"/>
              <a:t>:</a:t>
            </a:r>
            <a:endParaRPr lang="en-US"/>
          </a:p>
          <a:p>
            <a:pPr indent="-228600">
              <a:lnSpc>
                <a:spcPct val="90000"/>
              </a:lnSpc>
              <a:spcAft>
                <a:spcPts val="600"/>
              </a:spcAft>
              <a:buFont typeface="Arial" panose="020B0604020202020204" pitchFamily="34" charset="0"/>
              <a:buChar char="•"/>
            </a:pPr>
            <a:endParaRPr lang="en-US" sz="1100"/>
          </a:p>
          <a:p>
            <a:pPr marL="285750" indent="-228600">
              <a:lnSpc>
                <a:spcPct val="90000"/>
              </a:lnSpc>
              <a:spcAft>
                <a:spcPts val="600"/>
              </a:spcAft>
              <a:buFont typeface="Arial" panose="020B0604020202020204" pitchFamily="34" charset="0"/>
              <a:buChar char="•"/>
            </a:pPr>
            <a:r>
              <a:rPr lang="en-US" sz="1100" b="1"/>
              <a:t>Accuracy</a:t>
            </a:r>
            <a:r>
              <a:rPr lang="en-US" sz="1100"/>
              <a:t>: Measures the proportion of correct predictions. In </a:t>
            </a:r>
            <a:r>
              <a:rPr lang="en-US" sz="1100" b="1"/>
              <a:t>Attempt 1</a:t>
            </a:r>
            <a:r>
              <a:rPr lang="en-US" sz="1100"/>
              <a:t>, an accuracy of </a:t>
            </a:r>
            <a:r>
              <a:rPr lang="en-US" sz="1100" b="1"/>
              <a:t>0.89</a:t>
            </a:r>
            <a:r>
              <a:rPr lang="en-US" sz="1100"/>
              <a:t> shows strong performance, indicating that most predictions are correct. In </a:t>
            </a:r>
            <a:r>
              <a:rPr lang="en-US" sz="1100" b="1"/>
              <a:t>Attempt 2</a:t>
            </a:r>
            <a:r>
              <a:rPr lang="en-US" sz="1100"/>
              <a:t>, an accuracy of </a:t>
            </a:r>
            <a:r>
              <a:rPr lang="en-US" sz="1100" b="1"/>
              <a:t>0.8540</a:t>
            </a:r>
            <a:r>
              <a:rPr lang="en-US" sz="1100"/>
              <a:t> is still decent but lower than Attempt 1, meaning that the more complex architecture may not have generalized as well to the data.</a:t>
            </a:r>
          </a:p>
          <a:p>
            <a:pPr indent="-228600">
              <a:lnSpc>
                <a:spcPct val="90000"/>
              </a:lnSpc>
              <a:spcAft>
                <a:spcPts val="600"/>
              </a:spcAft>
              <a:buFont typeface="Arial" panose="020B0604020202020204" pitchFamily="34" charset="0"/>
              <a:buChar char="•"/>
            </a:pPr>
            <a:endParaRPr lang="en-US" sz="1100"/>
          </a:p>
          <a:p>
            <a:pPr marL="285750" indent="-228600">
              <a:lnSpc>
                <a:spcPct val="90000"/>
              </a:lnSpc>
              <a:spcAft>
                <a:spcPts val="600"/>
              </a:spcAft>
              <a:buFont typeface="Arial" panose="020B0604020202020204" pitchFamily="34" charset="0"/>
              <a:buChar char="•"/>
            </a:pPr>
            <a:r>
              <a:rPr lang="en-US" sz="1100" b="1"/>
              <a:t>Loss</a:t>
            </a:r>
            <a:r>
              <a:rPr lang="en-US" sz="1100"/>
              <a:t>: Represents how well the model's predictions match the true labels. A </a:t>
            </a:r>
            <a:r>
              <a:rPr lang="en-US" sz="1100" b="1"/>
              <a:t>lower loss</a:t>
            </a:r>
            <a:r>
              <a:rPr lang="en-US" sz="1100"/>
              <a:t> means the model is making more accurate predictions. </a:t>
            </a:r>
            <a:r>
              <a:rPr lang="en-US" sz="1100" b="1"/>
              <a:t>Attempt 1</a:t>
            </a:r>
            <a:r>
              <a:rPr lang="en-US" sz="1100"/>
              <a:t> has a </a:t>
            </a:r>
            <a:r>
              <a:rPr lang="en-US" sz="1100" b="1"/>
              <a:t>loss of 0.3043</a:t>
            </a:r>
            <a:r>
              <a:rPr lang="en-US" sz="1100"/>
              <a:t>, which is relatively low, suggesting a good fit. </a:t>
            </a:r>
            <a:r>
              <a:rPr lang="en-US" sz="1100" b="1"/>
              <a:t>Attempt 2</a:t>
            </a:r>
            <a:r>
              <a:rPr lang="en-US" sz="1100"/>
              <a:t>, with a </a:t>
            </a:r>
            <a:r>
              <a:rPr lang="en-US" sz="1100" b="1"/>
              <a:t>loss of 0.8611</a:t>
            </a:r>
            <a:r>
              <a:rPr lang="en-US" sz="1100"/>
              <a:t>, has a higher loss, indicating poorer performance and potentially an overfitting issue or that the model is too complex for the task.</a:t>
            </a:r>
          </a:p>
          <a:p>
            <a:pPr marL="285750" indent="-228600">
              <a:lnSpc>
                <a:spcPct val="90000"/>
              </a:lnSpc>
              <a:spcAft>
                <a:spcPts val="600"/>
              </a:spcAft>
              <a:buFont typeface="Arial" panose="020B0604020202020204" pitchFamily="34" charset="0"/>
              <a:buChar char="•"/>
            </a:pPr>
            <a:endParaRPr lang="en-US" sz="1100"/>
          </a:p>
          <a:p>
            <a:pPr marL="285750"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1902085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BBAC25C-1FF4-78DC-B744-FD771B536E27}"/>
              </a:ext>
            </a:extLst>
          </p:cNvPr>
          <p:cNvPicPr>
            <a:picLocks noChangeAspect="1"/>
          </p:cNvPicPr>
          <p:nvPr/>
        </p:nvPicPr>
        <p:blipFill>
          <a:blip r:embed="rId2">
            <a:duotone>
              <a:schemeClr val="bg2">
                <a:shade val="45000"/>
                <a:satMod val="135000"/>
              </a:schemeClr>
              <a:prstClr val="white"/>
            </a:duotone>
          </a:blip>
          <a:srcRect t="7565" r="9085" b="1520"/>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AAE09-80BB-111B-FF2A-95A1CE570F20}"/>
              </a:ext>
            </a:extLst>
          </p:cNvPr>
          <p:cNvSpPr>
            <a:spLocks noGrp="1"/>
          </p:cNvSpPr>
          <p:nvPr>
            <p:ph type="title"/>
          </p:nvPr>
        </p:nvSpPr>
        <p:spPr>
          <a:xfrm>
            <a:off x="838200" y="365125"/>
            <a:ext cx="10515600" cy="1325563"/>
          </a:xfrm>
        </p:spPr>
        <p:txBody>
          <a:bodyPr>
            <a:normAutofit/>
          </a:bodyPr>
          <a:lstStyle/>
          <a:p>
            <a:r>
              <a:rPr lang="en-US">
                <a:ea typeface="+mj-lt"/>
                <a:cs typeface="+mj-lt"/>
              </a:rPr>
              <a:t>Random Forest Analysis</a:t>
            </a:r>
            <a:endParaRPr lang="en-US"/>
          </a:p>
        </p:txBody>
      </p:sp>
      <p:graphicFrame>
        <p:nvGraphicFramePr>
          <p:cNvPr id="23" name="Content Placeholder 2">
            <a:extLst>
              <a:ext uri="{FF2B5EF4-FFF2-40B4-BE49-F238E27FC236}">
                <a16:creationId xmlns:a16="http://schemas.microsoft.com/office/drawing/2014/main" id="{FFD85411-AC81-6769-DBBA-C6A2B9F0C957}"/>
              </a:ext>
            </a:extLst>
          </p:cNvPr>
          <p:cNvGraphicFramePr>
            <a:graphicFrameLocks noGrp="1"/>
          </p:cNvGraphicFramePr>
          <p:nvPr>
            <p:ph idx="1"/>
            <p:extLst>
              <p:ext uri="{D42A27DB-BD31-4B8C-83A1-F6EECF244321}">
                <p14:modId xmlns:p14="http://schemas.microsoft.com/office/powerpoint/2010/main" val="34365332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615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DEEBF-1C9C-BB49-17CF-2BC97D76B1AB}"/>
              </a:ext>
            </a:extLst>
          </p:cNvPr>
          <p:cNvSpPr>
            <a:spLocks noGrp="1"/>
          </p:cNvSpPr>
          <p:nvPr>
            <p:ph type="title"/>
          </p:nvPr>
        </p:nvSpPr>
        <p:spPr>
          <a:xfrm>
            <a:off x="838201" y="365125"/>
            <a:ext cx="5251316" cy="1807305"/>
          </a:xfrm>
        </p:spPr>
        <p:txBody>
          <a:bodyPr>
            <a:normAutofit/>
          </a:bodyPr>
          <a:lstStyle/>
          <a:p>
            <a:r>
              <a:rPr lang="en-US"/>
              <a:t>Random Forest Analysis</a:t>
            </a:r>
          </a:p>
          <a:p>
            <a:endParaRPr lang="en-US"/>
          </a:p>
        </p:txBody>
      </p:sp>
      <p:sp>
        <p:nvSpPr>
          <p:cNvPr id="3" name="Content Placeholder 2">
            <a:extLst>
              <a:ext uri="{FF2B5EF4-FFF2-40B4-BE49-F238E27FC236}">
                <a16:creationId xmlns:a16="http://schemas.microsoft.com/office/drawing/2014/main" id="{F28C6A01-CBD3-842A-6E38-11615633A8F1}"/>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1600" b="1">
                <a:ea typeface="+mn-lt"/>
                <a:cs typeface="+mn-lt"/>
              </a:rPr>
              <a:t>Measuring Accuracy</a:t>
            </a:r>
            <a:r>
              <a:rPr lang="en-US" sz="1600">
                <a:ea typeface="+mn-lt"/>
                <a:cs typeface="+mn-lt"/>
              </a:rPr>
              <a:t> – The accuracy score shows how well the model predicts conversions.</a:t>
            </a:r>
          </a:p>
          <a:p>
            <a:r>
              <a:rPr lang="en-US" sz="1600" b="1">
                <a:ea typeface="+mn-lt"/>
                <a:cs typeface="+mn-lt"/>
              </a:rPr>
              <a:t>Detailed Performance Breakdown</a:t>
            </a:r>
            <a:r>
              <a:rPr lang="en-US" sz="1600">
                <a:ea typeface="+mn-lt"/>
                <a:cs typeface="+mn-lt"/>
              </a:rPr>
              <a:t> – Precision, recall, and F1-score give a full picture of model effectiveness.</a:t>
            </a:r>
          </a:p>
          <a:p>
            <a:r>
              <a:rPr lang="en-US" sz="1600" b="1">
                <a:ea typeface="+mn-lt"/>
                <a:cs typeface="+mn-lt"/>
              </a:rPr>
              <a:t>Consistent Results</a:t>
            </a:r>
            <a:r>
              <a:rPr lang="en-US" sz="1600">
                <a:ea typeface="+mn-lt"/>
                <a:cs typeface="+mn-lt"/>
              </a:rPr>
              <a:t> – Setting a random state ensures we get the same results each time.</a:t>
            </a:r>
          </a:p>
          <a:p>
            <a:r>
              <a:rPr lang="en-US" sz="1600" b="1">
                <a:ea typeface="+mn-lt"/>
                <a:cs typeface="+mn-lt"/>
              </a:rPr>
              <a:t>Handles Big Data Well</a:t>
            </a:r>
            <a:r>
              <a:rPr lang="en-US" sz="1600">
                <a:ea typeface="+mn-lt"/>
                <a:cs typeface="+mn-lt"/>
              </a:rPr>
              <a:t> – Random Forest works efficiently with large marketing datasets.</a:t>
            </a:r>
            <a:endParaRPr lang="en-US" sz="1600"/>
          </a:p>
          <a:p>
            <a:r>
              <a:rPr lang="en-US" sz="1600" b="1">
                <a:ea typeface="+mn-lt"/>
                <a:cs typeface="+mn-lt"/>
              </a:rPr>
              <a:t>Balanced Accuracy for Fair Evaluation </a:t>
            </a:r>
            <a:r>
              <a:rPr lang="en-US" sz="1600">
                <a:ea typeface="+mn-lt"/>
                <a:cs typeface="+mn-lt"/>
              </a:rPr>
              <a:t>– Accounts for class imbalances, giving a more accurate measure. </a:t>
            </a:r>
            <a:endParaRPr lang="en-US" sz="1600"/>
          </a:p>
          <a:p>
            <a:endParaRPr lang="en-US" sz="1600"/>
          </a:p>
          <a:p>
            <a:endParaRPr lang="en-US" sz="1600"/>
          </a:p>
          <a:p>
            <a:endParaRPr lang="en-US" sz="1600"/>
          </a:p>
          <a:p>
            <a:endParaRPr lang="en-US" sz="1600"/>
          </a:p>
          <a:p>
            <a:endParaRPr lang="en-US" sz="1600"/>
          </a:p>
        </p:txBody>
      </p:sp>
      <p:pic>
        <p:nvPicPr>
          <p:cNvPr id="5" name="Picture 4" descr="Green trees in the forest">
            <a:extLst>
              <a:ext uri="{FF2B5EF4-FFF2-40B4-BE49-F238E27FC236}">
                <a16:creationId xmlns:a16="http://schemas.microsoft.com/office/drawing/2014/main" id="{C2C65A83-7FAA-ABF7-3136-739A6579071B}"/>
              </a:ext>
            </a:extLst>
          </p:cNvPr>
          <p:cNvPicPr>
            <a:picLocks noChangeAspect="1"/>
          </p:cNvPicPr>
          <p:nvPr/>
        </p:nvPicPr>
        <p:blipFill>
          <a:blip r:embed="rId2"/>
          <a:srcRect l="11306" r="2348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35077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7978" y="0"/>
            <a:ext cx="248402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0FFE4F-B4FA-918D-F646-5BE6B3A6CB9F}"/>
              </a:ext>
            </a:extLst>
          </p:cNvPr>
          <p:cNvSpPr>
            <a:spLocks noGrp="1"/>
          </p:cNvSpPr>
          <p:nvPr>
            <p:ph type="title"/>
          </p:nvPr>
        </p:nvSpPr>
        <p:spPr>
          <a:xfrm>
            <a:off x="1137038" y="609597"/>
            <a:ext cx="8903433" cy="1330841"/>
          </a:xfrm>
        </p:spPr>
        <p:txBody>
          <a:bodyPr>
            <a:normAutofit/>
          </a:bodyPr>
          <a:lstStyle/>
          <a:p>
            <a:r>
              <a:rPr lang="en-US"/>
              <a:t>Random Forest Analysis</a:t>
            </a:r>
          </a:p>
          <a:p>
            <a:endParaRPr lang="en-US"/>
          </a:p>
        </p:txBody>
      </p:sp>
      <p:sp>
        <p:nvSpPr>
          <p:cNvPr id="74" name="Freeform: Shape 73">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0988" y="2022496"/>
            <a:ext cx="4664547"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 name="Picture 50" descr="A bar chart with text&#10;&#10;AI-generated content may be incorrect.">
            <a:extLst>
              <a:ext uri="{FF2B5EF4-FFF2-40B4-BE49-F238E27FC236}">
                <a16:creationId xmlns:a16="http://schemas.microsoft.com/office/drawing/2014/main" id="{94400F00-70B9-2420-DE4B-7A9E09D12D60}"/>
              </a:ext>
            </a:extLst>
          </p:cNvPr>
          <p:cNvPicPr>
            <a:picLocks noChangeAspect="1"/>
          </p:cNvPicPr>
          <p:nvPr/>
        </p:nvPicPr>
        <p:blipFill>
          <a:blip r:embed="rId2"/>
          <a:srcRect l="4286" t="-142" r="14643"/>
          <a:stretch/>
        </p:blipFill>
        <p:spPr>
          <a:xfrm>
            <a:off x="5521131" y="2178075"/>
            <a:ext cx="6525031" cy="3723844"/>
          </a:xfrm>
          <a:prstGeom prst="rect">
            <a:avLst/>
          </a:prstGeom>
        </p:spPr>
      </p:pic>
      <p:sp>
        <p:nvSpPr>
          <p:cNvPr id="62" name="Rectangle 6">
            <a:extLst>
              <a:ext uri="{FF2B5EF4-FFF2-40B4-BE49-F238E27FC236}">
                <a16:creationId xmlns:a16="http://schemas.microsoft.com/office/drawing/2014/main" id="{EFF9196C-3887-4B80-8671-3CA6705C1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8543" y="5840356"/>
            <a:ext cx="1029435" cy="452147"/>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61615D5-8A52-732D-0D56-87E38B5DEB32}"/>
              </a:ext>
            </a:extLst>
          </p:cNvPr>
          <p:cNvGraphicFramePr>
            <a:graphicFrameLocks noGrp="1"/>
          </p:cNvGraphicFramePr>
          <p:nvPr>
            <p:ph idx="1"/>
            <p:extLst>
              <p:ext uri="{D42A27DB-BD31-4B8C-83A1-F6EECF244321}">
                <p14:modId xmlns:p14="http://schemas.microsoft.com/office/powerpoint/2010/main" val="3963575162"/>
              </p:ext>
            </p:extLst>
          </p:nvPr>
        </p:nvGraphicFramePr>
        <p:xfrm>
          <a:off x="461302" y="2093459"/>
          <a:ext cx="5126303" cy="3908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60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ableau Logo and symbol, meaning, history, PNG, brand">
            <a:extLst>
              <a:ext uri="{FF2B5EF4-FFF2-40B4-BE49-F238E27FC236}">
                <a16:creationId xmlns:a16="http://schemas.microsoft.com/office/drawing/2014/main" id="{C35611CA-502E-A003-617C-8B89B09C8F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8958" r="2" b="17071"/>
          <a:stretch/>
        </p:blipFill>
        <p:spPr bwMode="auto">
          <a:xfrm>
            <a:off x="5546558" y="-1"/>
            <a:ext cx="6645441" cy="23913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
            <a:extLst>
              <a:ext uri="{FF2B5EF4-FFF2-40B4-BE49-F238E27FC236}">
                <a16:creationId xmlns:a16="http://schemas.microsoft.com/office/drawing/2014/main" id="{7E911981-EA57-A5A0-810C-C66F59C30CE8}"/>
              </a:ext>
            </a:extLst>
          </p:cNvPr>
          <p:cNvPicPr>
            <a:picLocks noChangeAspect="1"/>
          </p:cNvPicPr>
          <p:nvPr/>
        </p:nvPicPr>
        <p:blipFill>
          <a:blip r:embed="rId4"/>
          <a:srcRect r="7015" b="2"/>
          <a:stretch/>
        </p:blipFill>
        <p:spPr>
          <a:xfrm>
            <a:off x="5546558" y="2391337"/>
            <a:ext cx="6645441" cy="4466657"/>
          </a:xfrm>
          <a:prstGeom prst="rect">
            <a:avLst/>
          </a:prstGeom>
        </p:spPr>
      </p:pic>
      <p:sp>
        <p:nvSpPr>
          <p:cNvPr id="1047" name="Rectangle 1046">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908CB-6480-B642-34E4-7F3A91C50072}"/>
              </a:ext>
            </a:extLst>
          </p:cNvPr>
          <p:cNvSpPr>
            <a:spLocks noGrp="1"/>
          </p:cNvSpPr>
          <p:nvPr>
            <p:ph type="title"/>
          </p:nvPr>
        </p:nvSpPr>
        <p:spPr>
          <a:xfrm>
            <a:off x="1187668" y="910432"/>
            <a:ext cx="4641631" cy="820046"/>
          </a:xfrm>
        </p:spPr>
        <p:txBody>
          <a:bodyPr anchor="b">
            <a:normAutofit/>
          </a:bodyPr>
          <a:lstStyle/>
          <a:p>
            <a:r>
              <a:rPr lang="en-US">
                <a:solidFill>
                  <a:schemeClr val="bg1"/>
                </a:solidFill>
              </a:rPr>
              <a:t>Data Visualization</a:t>
            </a:r>
          </a:p>
        </p:txBody>
      </p:sp>
      <p:cxnSp>
        <p:nvCxnSpPr>
          <p:cNvPr id="1049" name="Straight Connector 1048">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53BF9-E4BC-8C68-6F4C-140571E9CFE1}"/>
              </a:ext>
            </a:extLst>
          </p:cNvPr>
          <p:cNvSpPr>
            <a:spLocks noGrp="1"/>
          </p:cNvSpPr>
          <p:nvPr>
            <p:ph idx="1"/>
          </p:nvPr>
        </p:nvSpPr>
        <p:spPr>
          <a:xfrm>
            <a:off x="1187668" y="2492080"/>
            <a:ext cx="4641631" cy="3015849"/>
          </a:xfrm>
        </p:spPr>
        <p:txBody>
          <a:bodyPr>
            <a:normAutofit/>
          </a:bodyPr>
          <a:lstStyle/>
          <a:p>
            <a:r>
              <a:rPr lang="en-US" sz="2000">
                <a:solidFill>
                  <a:schemeClr val="bg1"/>
                </a:solidFill>
                <a:hlinkClick r:id="rId5"/>
              </a:rPr>
              <a:t>https://public.tableau.com/app/profile/aaqib.jabbar6339/viz/Project4_Team4_Tableau/Story1?publish=yes</a:t>
            </a:r>
            <a:endParaRPr lang="en-US" sz="2000">
              <a:solidFill>
                <a:schemeClr val="bg1"/>
              </a:solidFill>
            </a:endParaRPr>
          </a:p>
          <a:p>
            <a:endParaRPr lang="en-US" sz="2000">
              <a:solidFill>
                <a:schemeClr val="bg1"/>
              </a:solidFill>
            </a:endParaRPr>
          </a:p>
        </p:txBody>
      </p:sp>
    </p:spTree>
    <p:extLst>
      <p:ext uri="{BB962C8B-B14F-4D97-AF65-F5344CB8AC3E}">
        <p14:creationId xmlns:p14="http://schemas.microsoft.com/office/powerpoint/2010/main" val="4042000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959F59E-86AC-4677-BFB0-9CD55AB1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7ED08E-7CE7-4539-8E16-6A356378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7324526"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33881D-91BD-A11A-21F5-BB2E3B55D4F4}"/>
              </a:ext>
            </a:extLst>
          </p:cNvPr>
          <p:cNvPicPr>
            <a:picLocks noChangeAspect="1"/>
          </p:cNvPicPr>
          <p:nvPr/>
        </p:nvPicPr>
        <p:blipFill>
          <a:blip r:embed="rId3"/>
          <a:stretch>
            <a:fillRect/>
          </a:stretch>
        </p:blipFill>
        <p:spPr>
          <a:xfrm>
            <a:off x="641179" y="1126198"/>
            <a:ext cx="6999492" cy="4619664"/>
          </a:xfrm>
          <a:prstGeom prst="rect">
            <a:avLst/>
          </a:prstGeom>
        </p:spPr>
      </p:pic>
      <p:sp>
        <p:nvSpPr>
          <p:cNvPr id="33" name="Rectangle 32">
            <a:extLst>
              <a:ext uri="{FF2B5EF4-FFF2-40B4-BE49-F238E27FC236}">
                <a16:creationId xmlns:a16="http://schemas.microsoft.com/office/drawing/2014/main" id="{39F96DC1-4B54-4B36-B945-425E4C04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87090"/>
            <a:ext cx="3745983" cy="1856232"/>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2487CA-F08A-BEC7-401D-BEDDD8600E95}"/>
              </a:ext>
            </a:extLst>
          </p:cNvPr>
          <p:cNvPicPr>
            <a:picLocks noChangeAspect="1"/>
          </p:cNvPicPr>
          <p:nvPr/>
        </p:nvPicPr>
        <p:blipFill>
          <a:blip r:embed="rId4"/>
          <a:stretch>
            <a:fillRect/>
          </a:stretch>
        </p:blipFill>
        <p:spPr>
          <a:xfrm>
            <a:off x="8503920" y="548640"/>
            <a:ext cx="2812473" cy="1769727"/>
          </a:xfrm>
          <a:prstGeom prst="rect">
            <a:avLst/>
          </a:prstGeom>
        </p:spPr>
      </p:pic>
      <p:sp>
        <p:nvSpPr>
          <p:cNvPr id="34" name="Rectangle 33">
            <a:extLst>
              <a:ext uri="{FF2B5EF4-FFF2-40B4-BE49-F238E27FC236}">
                <a16:creationId xmlns:a16="http://schemas.microsoft.com/office/drawing/2014/main" id="{A4F450A1-0760-4C39-82E4-515AA4FC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2511639"/>
            <a:ext cx="3745983" cy="1856232"/>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5161EE-0C3A-545C-0786-93E97C4F37B5}"/>
              </a:ext>
            </a:extLst>
          </p:cNvPr>
          <p:cNvPicPr>
            <a:picLocks noChangeAspect="1"/>
          </p:cNvPicPr>
          <p:nvPr/>
        </p:nvPicPr>
        <p:blipFill>
          <a:blip r:embed="rId5"/>
          <a:stretch>
            <a:fillRect/>
          </a:stretch>
        </p:blipFill>
        <p:spPr>
          <a:xfrm>
            <a:off x="8442701" y="2533599"/>
            <a:ext cx="2828929" cy="1831732"/>
          </a:xfrm>
          <a:prstGeom prst="rect">
            <a:avLst/>
          </a:prstGeom>
        </p:spPr>
      </p:pic>
      <p:sp>
        <p:nvSpPr>
          <p:cNvPr id="35" name="Rectangle 34">
            <a:extLst>
              <a:ext uri="{FF2B5EF4-FFF2-40B4-BE49-F238E27FC236}">
                <a16:creationId xmlns:a16="http://schemas.microsoft.com/office/drawing/2014/main" id="{0185CD32-2E94-4663-81AE-CC54E44AC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528738"/>
            <a:ext cx="3745983" cy="1856232"/>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39FFB0C-08C7-0622-33B3-E3FC7278B657}"/>
              </a:ext>
            </a:extLst>
          </p:cNvPr>
          <p:cNvPicPr>
            <a:picLocks noChangeAspect="1"/>
          </p:cNvPicPr>
          <p:nvPr/>
        </p:nvPicPr>
        <p:blipFill>
          <a:blip r:embed="rId6"/>
          <a:stretch>
            <a:fillRect/>
          </a:stretch>
        </p:blipFill>
        <p:spPr>
          <a:xfrm>
            <a:off x="8420564" y="4620638"/>
            <a:ext cx="2833548" cy="1750272"/>
          </a:xfrm>
          <a:prstGeom prst="rect">
            <a:avLst/>
          </a:prstGeom>
        </p:spPr>
      </p:pic>
      <p:sp>
        <p:nvSpPr>
          <p:cNvPr id="12" name="Title 1">
            <a:extLst>
              <a:ext uri="{FF2B5EF4-FFF2-40B4-BE49-F238E27FC236}">
                <a16:creationId xmlns:a16="http://schemas.microsoft.com/office/drawing/2014/main" id="{1FFA93ED-67E5-1E8B-8B2D-E480034F0084}"/>
              </a:ext>
            </a:extLst>
          </p:cNvPr>
          <p:cNvSpPr>
            <a:spLocks noGrp="1"/>
          </p:cNvSpPr>
          <p:nvPr>
            <p:ph type="title"/>
          </p:nvPr>
        </p:nvSpPr>
        <p:spPr>
          <a:xfrm>
            <a:off x="558404" y="548640"/>
            <a:ext cx="4315153" cy="577558"/>
          </a:xfrm>
        </p:spPr>
        <p:txBody>
          <a:bodyPr anchor="b">
            <a:normAutofit/>
          </a:bodyPr>
          <a:lstStyle/>
          <a:p>
            <a:r>
              <a:rPr lang="en-US" sz="3200"/>
              <a:t>Data Visualization</a:t>
            </a:r>
          </a:p>
        </p:txBody>
      </p:sp>
    </p:spTree>
    <p:extLst>
      <p:ext uri="{BB962C8B-B14F-4D97-AF65-F5344CB8AC3E}">
        <p14:creationId xmlns:p14="http://schemas.microsoft.com/office/powerpoint/2010/main" val="2635926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5E4B19-4F62-2980-1160-9245715480CB}"/>
            </a:ext>
          </a:extLst>
        </p:cNvPr>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Hologram from iPad">
            <a:extLst>
              <a:ext uri="{FF2B5EF4-FFF2-40B4-BE49-F238E27FC236}">
                <a16:creationId xmlns:a16="http://schemas.microsoft.com/office/drawing/2014/main" id="{04D894E7-DEF6-708D-A6BD-1AB69AC90485}"/>
              </a:ext>
            </a:extLst>
          </p:cNvPr>
          <p:cNvPicPr>
            <a:picLocks noChangeAspect="1"/>
          </p:cNvPicPr>
          <p:nvPr/>
        </p:nvPicPr>
        <p:blipFill>
          <a:blip r:embed="rId2"/>
          <a:srcRect l="11716" r="29019" b="-1"/>
          <a:stretch/>
        </p:blipFill>
        <p:spPr>
          <a:xfrm>
            <a:off x="6103027" y="10"/>
            <a:ext cx="6088971" cy="6857990"/>
          </a:xfrm>
          <a:prstGeom prst="rect">
            <a:avLst/>
          </a:prstGeom>
        </p:spPr>
      </p:pic>
      <p:sp useBgFill="1">
        <p:nvSpPr>
          <p:cNvPr id="23" name="Rectangle 22">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D9EF2-13AE-702E-D2B4-E59D351A5033}"/>
              </a:ext>
            </a:extLst>
          </p:cNvPr>
          <p:cNvSpPr>
            <a:spLocks noGrp="1"/>
          </p:cNvSpPr>
          <p:nvPr>
            <p:ph type="title"/>
          </p:nvPr>
        </p:nvSpPr>
        <p:spPr>
          <a:xfrm>
            <a:off x="761801" y="328512"/>
            <a:ext cx="4778387" cy="1628970"/>
          </a:xfrm>
        </p:spPr>
        <p:txBody>
          <a:bodyPr anchor="ctr">
            <a:normAutofit/>
          </a:bodyPr>
          <a:lstStyle/>
          <a:p>
            <a:r>
              <a:rPr lang="en-US" sz="4000"/>
              <a:t>Potential Applications</a:t>
            </a:r>
          </a:p>
        </p:txBody>
      </p:sp>
      <p:graphicFrame>
        <p:nvGraphicFramePr>
          <p:cNvPr id="7" name="Content Placeholder 2">
            <a:extLst>
              <a:ext uri="{FF2B5EF4-FFF2-40B4-BE49-F238E27FC236}">
                <a16:creationId xmlns:a16="http://schemas.microsoft.com/office/drawing/2014/main" id="{A9B21AD9-EA4B-EEB6-1D44-1AF460C667A6}"/>
              </a:ext>
            </a:extLst>
          </p:cNvPr>
          <p:cNvGraphicFramePr>
            <a:graphicFrameLocks/>
          </p:cNvGraphicFramePr>
          <p:nvPr>
            <p:extLst>
              <p:ext uri="{D42A27DB-BD31-4B8C-83A1-F6EECF244321}">
                <p14:modId xmlns:p14="http://schemas.microsoft.com/office/powerpoint/2010/main" val="845354499"/>
              </p:ext>
            </p:extLst>
          </p:nvPr>
        </p:nvGraphicFramePr>
        <p:xfrm>
          <a:off x="761801" y="2884929"/>
          <a:ext cx="4659756" cy="3374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080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953F1-989A-44D7-2462-494979D9C079}"/>
              </a:ext>
            </a:extLst>
          </p:cNvPr>
          <p:cNvSpPr>
            <a:spLocks noGrp="1"/>
          </p:cNvSpPr>
          <p:nvPr>
            <p:ph type="title"/>
          </p:nvPr>
        </p:nvSpPr>
        <p:spPr>
          <a:xfrm>
            <a:off x="761800" y="762001"/>
            <a:ext cx="5334197" cy="1708242"/>
          </a:xfrm>
        </p:spPr>
        <p:txBody>
          <a:bodyPr anchor="ctr">
            <a:normAutofit/>
          </a:bodyPr>
          <a:lstStyle/>
          <a:p>
            <a:r>
              <a:rPr lang="en-US" sz="4000"/>
              <a:t>Data Fetching</a:t>
            </a:r>
          </a:p>
        </p:txBody>
      </p:sp>
      <p:sp>
        <p:nvSpPr>
          <p:cNvPr id="3" name="Content Placeholder 2">
            <a:extLst>
              <a:ext uri="{FF2B5EF4-FFF2-40B4-BE49-F238E27FC236}">
                <a16:creationId xmlns:a16="http://schemas.microsoft.com/office/drawing/2014/main" id="{483C8F9F-7C52-4A58-3C57-10108041B064}"/>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2000"/>
              <a:t>Rabie El </a:t>
            </a:r>
            <a:r>
              <a:rPr lang="en-US" sz="2000" err="1"/>
              <a:t>Kharoua</a:t>
            </a:r>
            <a:r>
              <a:rPr lang="en-US" sz="2000"/>
              <a:t>. (2024). 📈 Predict Conversion in Digital Marketing Dataset [Data set]. Kaggle. </a:t>
            </a:r>
            <a:r>
              <a:rPr lang="en-US" sz="2000">
                <a:hlinkClick r:id="rId2"/>
              </a:rPr>
              <a:t>https://doi.org/10.34740/KAGGLE/DSV/8742946</a:t>
            </a:r>
            <a:endParaRPr lang="en-US" sz="2000"/>
          </a:p>
          <a:p>
            <a:pPr marL="0" indent="0">
              <a:buNone/>
            </a:pPr>
            <a:r>
              <a:rPr lang="en-US" sz="2000"/>
              <a:t>Attribution 4.0 International (CC BY 4.0)</a:t>
            </a:r>
          </a:p>
        </p:txBody>
      </p:sp>
      <p:pic>
        <p:nvPicPr>
          <p:cNvPr id="5" name="Picture 4" descr="Stock exchange numbers">
            <a:extLst>
              <a:ext uri="{FF2B5EF4-FFF2-40B4-BE49-F238E27FC236}">
                <a16:creationId xmlns:a16="http://schemas.microsoft.com/office/drawing/2014/main" id="{1A17477F-E539-C7B5-5288-A62B53953D18}"/>
              </a:ext>
            </a:extLst>
          </p:cNvPr>
          <p:cNvPicPr>
            <a:picLocks noChangeAspect="1"/>
          </p:cNvPicPr>
          <p:nvPr/>
        </p:nvPicPr>
        <p:blipFill>
          <a:blip r:embed="rId3"/>
          <a:srcRect l="17565" r="3059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05129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743D3-1D8E-9C2F-5E68-3D512E06D67C}"/>
              </a:ext>
            </a:extLst>
          </p:cNvPr>
          <p:cNvSpPr>
            <a:spLocks noGrp="1"/>
          </p:cNvSpPr>
          <p:nvPr>
            <p:ph type="title"/>
          </p:nvPr>
        </p:nvSpPr>
        <p:spPr>
          <a:xfrm>
            <a:off x="640080" y="325369"/>
            <a:ext cx="4368602" cy="1956841"/>
          </a:xfrm>
        </p:spPr>
        <p:txBody>
          <a:bodyPr anchor="b">
            <a:normAutofit/>
          </a:bodyPr>
          <a:lstStyle/>
          <a:p>
            <a:r>
              <a:rPr lang="en-US" sz="4200"/>
              <a:t>Dataset:</a:t>
            </a:r>
            <a:r>
              <a:rPr lang="en-US" sz="4200">
                <a:ea typeface="+mj-lt"/>
                <a:cs typeface="+mj-lt"/>
              </a:rPr>
              <a:t> </a:t>
            </a:r>
            <a:r>
              <a:rPr lang="en-US" sz="4200" b="1">
                <a:ea typeface="+mj-lt"/>
                <a:cs typeface="+mj-lt"/>
              </a:rPr>
              <a:t>Demographic Information</a:t>
            </a:r>
            <a:endParaRPr lang="en-US" sz="4200"/>
          </a:p>
        </p:txBody>
      </p:sp>
      <p:sp>
        <p:nvSpPr>
          <p:cNvPr id="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D438D4-6578-3E1B-318D-ABDBB8FBAC0D}"/>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b="1">
                <a:latin typeface="Aptos"/>
                <a:ea typeface="inherit"/>
                <a:cs typeface="inherit"/>
              </a:rPr>
              <a:t>CustomerID</a:t>
            </a:r>
            <a:r>
              <a:rPr lang="en-US" sz="2200">
                <a:latin typeface="Aptos"/>
                <a:ea typeface="inherit"/>
                <a:cs typeface="inherit"/>
              </a:rPr>
              <a:t>: Unique identifier for each customer.</a:t>
            </a:r>
          </a:p>
          <a:p>
            <a:pPr>
              <a:buFont typeface=""/>
              <a:buChar char="•"/>
            </a:pPr>
            <a:r>
              <a:rPr lang="en-US" sz="2200" b="1">
                <a:latin typeface="Aptos"/>
                <a:ea typeface="inherit"/>
                <a:cs typeface="inherit"/>
              </a:rPr>
              <a:t>Age</a:t>
            </a:r>
            <a:r>
              <a:rPr lang="en-US" sz="2200">
                <a:latin typeface="Aptos"/>
                <a:ea typeface="inherit"/>
                <a:cs typeface="inherit"/>
              </a:rPr>
              <a:t>: Age of the customer.</a:t>
            </a:r>
          </a:p>
          <a:p>
            <a:pPr>
              <a:buFont typeface=""/>
              <a:buChar char="•"/>
            </a:pPr>
            <a:r>
              <a:rPr lang="en-US" sz="2200" b="1">
                <a:latin typeface="Aptos"/>
                <a:ea typeface="inherit"/>
                <a:cs typeface="inherit"/>
              </a:rPr>
              <a:t>Gender</a:t>
            </a:r>
            <a:r>
              <a:rPr lang="en-US" sz="2200">
                <a:latin typeface="Aptos"/>
                <a:ea typeface="inherit"/>
                <a:cs typeface="inherit"/>
              </a:rPr>
              <a:t>: Gender of the customer (Male/Female).</a:t>
            </a:r>
          </a:p>
          <a:p>
            <a:pPr>
              <a:buFont typeface=""/>
              <a:buChar char="•"/>
            </a:pPr>
            <a:r>
              <a:rPr lang="en-US" sz="2200" b="1">
                <a:latin typeface="Aptos"/>
                <a:ea typeface="inherit"/>
                <a:cs typeface="inherit"/>
              </a:rPr>
              <a:t>Income</a:t>
            </a:r>
            <a:r>
              <a:rPr lang="en-US" sz="2200">
                <a:latin typeface="Aptos"/>
                <a:ea typeface="inherit"/>
                <a:cs typeface="inherit"/>
              </a:rPr>
              <a:t>: Annual income of the customer in USD.</a:t>
            </a:r>
            <a:endParaRPr lang="en-US" sz="2200">
              <a:latin typeface="Aptos"/>
            </a:endParaRPr>
          </a:p>
        </p:txBody>
      </p:sp>
      <p:pic>
        <p:nvPicPr>
          <p:cNvPr id="24" name="Picture 23" descr="Colorful carved figures of humans">
            <a:extLst>
              <a:ext uri="{FF2B5EF4-FFF2-40B4-BE49-F238E27FC236}">
                <a16:creationId xmlns:a16="http://schemas.microsoft.com/office/drawing/2014/main" id="{550B0A0C-1808-0BD0-D52E-005F70DE31DB}"/>
              </a:ext>
            </a:extLst>
          </p:cNvPr>
          <p:cNvPicPr>
            <a:picLocks noChangeAspect="1"/>
          </p:cNvPicPr>
          <p:nvPr/>
        </p:nvPicPr>
        <p:blipFill>
          <a:blip r:embed="rId2"/>
          <a:srcRect l="14384" r="14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0619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8823F5B-0894-2288-392E-388A0BF0717F}"/>
              </a:ext>
            </a:extLst>
          </p:cNvPr>
          <p:cNvSpPr>
            <a:spLocks noGrp="1"/>
          </p:cNvSpPr>
          <p:nvPr>
            <p:ph type="title"/>
          </p:nvPr>
        </p:nvSpPr>
        <p:spPr>
          <a:xfrm>
            <a:off x="838200" y="365125"/>
            <a:ext cx="5393361" cy="1325563"/>
          </a:xfrm>
        </p:spPr>
        <p:txBody>
          <a:bodyPr>
            <a:normAutofit/>
          </a:bodyPr>
          <a:lstStyle/>
          <a:p>
            <a:r>
              <a:rPr lang="en-US"/>
              <a:t>Dataset: Marketing-specific Variables</a:t>
            </a:r>
          </a:p>
        </p:txBody>
      </p:sp>
      <p:sp>
        <p:nvSpPr>
          <p:cNvPr id="3" name="Content Placeholder 2">
            <a:extLst>
              <a:ext uri="{FF2B5EF4-FFF2-40B4-BE49-F238E27FC236}">
                <a16:creationId xmlns:a16="http://schemas.microsoft.com/office/drawing/2014/main" id="{CAF6D045-A154-7F3B-53AE-5A124BF0917C}"/>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800" b="1"/>
              <a:t>CampaignChannel</a:t>
            </a:r>
            <a:r>
              <a:rPr lang="en-US" sz="1800"/>
              <a:t>: The channel through which the marketing campaign is delivered (Email, Social Media, SEO, PPC, Referral).</a:t>
            </a:r>
          </a:p>
          <a:p>
            <a:r>
              <a:rPr lang="en-US" sz="1800" b="1"/>
              <a:t>CampaignType</a:t>
            </a:r>
            <a:r>
              <a:rPr lang="en-US" sz="1800"/>
              <a:t>: Type of the marketing campaign (Awareness, Consideration, Conversion, Retention).</a:t>
            </a:r>
          </a:p>
          <a:p>
            <a:r>
              <a:rPr lang="en-US" sz="1800" b="1"/>
              <a:t>AdSpend</a:t>
            </a:r>
            <a:r>
              <a:rPr lang="en-US" sz="1800"/>
              <a:t>: Amount spent on the marketing campaign in USD.</a:t>
            </a:r>
          </a:p>
          <a:p>
            <a:r>
              <a:rPr lang="en-US" sz="1800" b="1"/>
              <a:t>ClickThroughRate</a:t>
            </a:r>
            <a:r>
              <a:rPr lang="en-US" sz="1800"/>
              <a:t>: Rate at which customers click on the marketing content.</a:t>
            </a:r>
          </a:p>
          <a:p>
            <a:r>
              <a:rPr lang="en-US" sz="1800" b="1"/>
              <a:t>ConversionRate</a:t>
            </a:r>
            <a:r>
              <a:rPr lang="en-US" sz="1800"/>
              <a:t>: Rate at which clicks convert to desired actions (e.g., purchases).</a:t>
            </a:r>
          </a:p>
          <a:p>
            <a:r>
              <a:rPr lang="en-US" sz="1800" b="1"/>
              <a:t>AdvertisingPlatform</a:t>
            </a:r>
            <a:r>
              <a:rPr lang="en-US" sz="1800"/>
              <a:t>: Confidential.</a:t>
            </a:r>
          </a:p>
          <a:p>
            <a:r>
              <a:rPr lang="en-US" sz="1800" b="1"/>
              <a:t>AdvertisingTool</a:t>
            </a:r>
            <a:r>
              <a:rPr lang="en-US" sz="1800"/>
              <a:t>: Confidential.</a:t>
            </a:r>
          </a:p>
          <a:p>
            <a:endParaRPr lang="en-US" sz="1800"/>
          </a:p>
        </p:txBody>
      </p:sp>
      <p:pic>
        <p:nvPicPr>
          <p:cNvPr id="24" name="Picture 23" descr="Mobile device with apps">
            <a:extLst>
              <a:ext uri="{FF2B5EF4-FFF2-40B4-BE49-F238E27FC236}">
                <a16:creationId xmlns:a16="http://schemas.microsoft.com/office/drawing/2014/main" id="{14D1DA7C-126A-8127-D33D-F868AAECB176}"/>
              </a:ext>
            </a:extLst>
          </p:cNvPr>
          <p:cNvPicPr>
            <a:picLocks noChangeAspect="1"/>
          </p:cNvPicPr>
          <p:nvPr/>
        </p:nvPicPr>
        <p:blipFill>
          <a:blip r:embed="rId2"/>
          <a:srcRect l="41718" r="203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48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1">
            <a:extLst>
              <a:ext uri="{FF2B5EF4-FFF2-40B4-BE49-F238E27FC236}">
                <a16:creationId xmlns:a16="http://schemas.microsoft.com/office/drawing/2014/main" id="{DC25CFE2-155B-BF10-5835-DF9B88A6A294}"/>
              </a:ext>
            </a:extLst>
          </p:cNvPr>
          <p:cNvSpPr txBox="1">
            <a:spLocks/>
          </p:cNvSpPr>
          <p:nvPr/>
        </p:nvSpPr>
        <p:spPr>
          <a:xfrm>
            <a:off x="838200" y="365125"/>
            <a:ext cx="53875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t>Dataset: Customer Engagement Variables</a:t>
            </a:r>
          </a:p>
        </p:txBody>
      </p:sp>
      <p:pic>
        <p:nvPicPr>
          <p:cNvPr id="50" name="Picture 49">
            <a:extLst>
              <a:ext uri="{FF2B5EF4-FFF2-40B4-BE49-F238E27FC236}">
                <a16:creationId xmlns:a16="http://schemas.microsoft.com/office/drawing/2014/main" id="{E5DA1D65-B99C-C6DF-239F-992265A4C81F}"/>
              </a:ext>
            </a:extLst>
          </p:cNvPr>
          <p:cNvPicPr>
            <a:picLocks noChangeAspect="1"/>
          </p:cNvPicPr>
          <p:nvPr/>
        </p:nvPicPr>
        <p:blipFill>
          <a:blip r:embed="rId2"/>
          <a:srcRect l="9861" r="23290" b="-5"/>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56"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18" name="Content Placeholder 2">
            <a:extLst>
              <a:ext uri="{FF2B5EF4-FFF2-40B4-BE49-F238E27FC236}">
                <a16:creationId xmlns:a16="http://schemas.microsoft.com/office/drawing/2014/main" id="{0C65AADA-55C4-CF46-7CE1-9D4AB8DA95B5}"/>
              </a:ext>
            </a:extLst>
          </p:cNvPr>
          <p:cNvGraphicFramePr>
            <a:graphicFrameLocks noGrp="1"/>
          </p:cNvGraphicFramePr>
          <p:nvPr>
            <p:ph idx="1"/>
            <p:extLst>
              <p:ext uri="{D42A27DB-BD31-4B8C-83A1-F6EECF244321}">
                <p14:modId xmlns:p14="http://schemas.microsoft.com/office/powerpoint/2010/main" val="2986820419"/>
              </p:ext>
            </p:extLst>
          </p:nvPr>
        </p:nvGraphicFramePr>
        <p:xfrm>
          <a:off x="838200" y="1825625"/>
          <a:ext cx="538750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98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3D0FDE7-36BC-38D3-430A-30188DC68D63}"/>
              </a:ext>
            </a:extLst>
          </p:cNvPr>
          <p:cNvSpPr>
            <a:spLocks noGrp="1"/>
          </p:cNvSpPr>
          <p:nvPr>
            <p:ph type="title"/>
          </p:nvPr>
        </p:nvSpPr>
        <p:spPr>
          <a:xfrm>
            <a:off x="1256522" y="591829"/>
            <a:ext cx="3939688" cy="5583126"/>
          </a:xfrm>
        </p:spPr>
        <p:txBody>
          <a:bodyPr>
            <a:normAutofit/>
          </a:bodyPr>
          <a:lstStyle/>
          <a:p>
            <a:r>
              <a:rPr lang="en-US" sz="7400"/>
              <a:t>Historical Data &amp; Target Variable</a:t>
            </a:r>
          </a:p>
        </p:txBody>
      </p:sp>
      <p:cxnSp>
        <p:nvCxnSpPr>
          <p:cNvPr id="42" name="Straight Connector 4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27" name="Content Placeholder 2">
            <a:extLst>
              <a:ext uri="{FF2B5EF4-FFF2-40B4-BE49-F238E27FC236}">
                <a16:creationId xmlns:a16="http://schemas.microsoft.com/office/drawing/2014/main" id="{71A48E6D-A5C6-69BB-9C9F-48C6AD77687C}"/>
              </a:ext>
            </a:extLst>
          </p:cNvPr>
          <p:cNvGraphicFramePr>
            <a:graphicFrameLocks noGrp="1"/>
          </p:cNvGraphicFramePr>
          <p:nvPr>
            <p:ph idx="1"/>
            <p:extLst>
              <p:ext uri="{D42A27DB-BD31-4B8C-83A1-F6EECF244321}">
                <p14:modId xmlns:p14="http://schemas.microsoft.com/office/powerpoint/2010/main" val="1721255761"/>
              </p:ext>
            </p:extLst>
          </p:nvPr>
        </p:nvGraphicFramePr>
        <p:xfrm>
          <a:off x="5566452" y="720966"/>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02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CDF9-9004-8066-C920-90DF94C59F69}"/>
              </a:ext>
            </a:extLst>
          </p:cNvPr>
          <p:cNvSpPr>
            <a:spLocks noGrp="1"/>
          </p:cNvSpPr>
          <p:nvPr>
            <p:ph type="title"/>
          </p:nvPr>
        </p:nvSpPr>
        <p:spPr>
          <a:xfrm>
            <a:off x="481013" y="3752849"/>
            <a:ext cx="3290887" cy="2452687"/>
          </a:xfrm>
        </p:spPr>
        <p:txBody>
          <a:bodyPr anchor="ctr">
            <a:normAutofit/>
          </a:bodyPr>
          <a:lstStyle/>
          <a:p>
            <a:r>
              <a:rPr lang="en-US" sz="3600"/>
              <a:t>Data Cleaning</a:t>
            </a:r>
          </a:p>
        </p:txBody>
      </p:sp>
      <p:pic>
        <p:nvPicPr>
          <p:cNvPr id="7" name="Picture 6" descr="Files in folders">
            <a:extLst>
              <a:ext uri="{FF2B5EF4-FFF2-40B4-BE49-F238E27FC236}">
                <a16:creationId xmlns:a16="http://schemas.microsoft.com/office/drawing/2014/main" id="{9E2CCFAA-A03B-DFB8-1A1F-C8EDB559D60C}"/>
              </a:ext>
            </a:extLst>
          </p:cNvPr>
          <p:cNvPicPr>
            <a:picLocks noChangeAspect="1"/>
          </p:cNvPicPr>
          <p:nvPr/>
        </p:nvPicPr>
        <p:blipFill>
          <a:blip r:embed="rId2"/>
          <a:srcRect t="21090" b="3331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7F9A6CE9-5CC7-758A-2F9A-F6DC5945754A}"/>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500"/>
              <a:t>Imports necessary libraries (pandas, numpy, matplotlib, seaborn, sklearn, and tensorflow).</a:t>
            </a:r>
          </a:p>
          <a:p>
            <a:r>
              <a:rPr lang="en-US" sz="1500"/>
              <a:t>Reads a CSV file (digital_marketing_campaign_dataset.csv) into a DataFrame.</a:t>
            </a:r>
          </a:p>
          <a:p>
            <a:r>
              <a:rPr lang="en-US" sz="1500"/>
              <a:t>Displays the first few rows (head()).</a:t>
            </a:r>
          </a:p>
          <a:p>
            <a:r>
              <a:rPr lang="en-US" sz="1500"/>
              <a:t>Checks the shape, summary statistics, missing values, and duplicate records.</a:t>
            </a:r>
          </a:p>
          <a:p>
            <a:r>
              <a:rPr lang="en-US" sz="1500"/>
              <a:t>Drops unnecessary columns (AdvertisingPlatform and AdvertisingTool due to confidential data).</a:t>
            </a:r>
          </a:p>
          <a:p>
            <a:r>
              <a:rPr lang="en-US" sz="1500"/>
              <a:t>Saves the cleaned DataFrame to a new CSV file (cleaned_data.csv).</a:t>
            </a:r>
          </a:p>
        </p:txBody>
      </p:sp>
    </p:spTree>
    <p:extLst>
      <p:ext uri="{BB962C8B-B14F-4D97-AF65-F5344CB8AC3E}">
        <p14:creationId xmlns:p14="http://schemas.microsoft.com/office/powerpoint/2010/main" val="405767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515A26F-E196-D330-C227-FF1A02AFBDC8}"/>
              </a:ext>
            </a:extLst>
          </p:cNvPr>
          <p:cNvSpPr>
            <a:spLocks noGrp="1"/>
          </p:cNvSpPr>
          <p:nvPr>
            <p:ph type="title"/>
          </p:nvPr>
        </p:nvSpPr>
        <p:spPr>
          <a:xfrm>
            <a:off x="838201" y="365125"/>
            <a:ext cx="5393360" cy="1325563"/>
          </a:xfrm>
        </p:spPr>
        <p:txBody>
          <a:bodyPr>
            <a:normAutofit/>
          </a:bodyPr>
          <a:lstStyle/>
          <a:p>
            <a:r>
              <a:rPr lang="en-US"/>
              <a:t>Spark Summary</a:t>
            </a:r>
          </a:p>
        </p:txBody>
      </p:sp>
      <p:sp>
        <p:nvSpPr>
          <p:cNvPr id="55" name="Freeform: Shape 54">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A9AD5F6-99C3-6762-F497-22064C905C96}"/>
              </a:ext>
            </a:extLst>
          </p:cNvPr>
          <p:cNvSpPr>
            <a:spLocks noGrp="1"/>
          </p:cNvSpPr>
          <p:nvPr>
            <p:ph idx="1"/>
          </p:nvPr>
        </p:nvSpPr>
        <p:spPr>
          <a:xfrm>
            <a:off x="838200" y="1825625"/>
            <a:ext cx="5393361" cy="4351338"/>
          </a:xfrm>
        </p:spPr>
        <p:txBody>
          <a:bodyPr vert="horz" lIns="91440" tIns="45720" rIns="91440" bIns="45720" rtlCol="0">
            <a:normAutofit/>
          </a:bodyPr>
          <a:lstStyle/>
          <a:p>
            <a:pPr marL="0" indent="0">
              <a:buNone/>
            </a:pPr>
            <a:r>
              <a:rPr lang="en-US" sz="2000" b="1">
                <a:ea typeface="+mn-lt"/>
                <a:cs typeface="+mn-lt"/>
              </a:rPr>
              <a:t>Key Marketing Metrics Computation:</a:t>
            </a:r>
            <a:endParaRPr lang="en-US" sz="2000" b="1"/>
          </a:p>
          <a:p>
            <a:r>
              <a:rPr lang="en-US" sz="2000">
                <a:ea typeface="+mn-lt"/>
                <a:cs typeface="+mn-lt"/>
              </a:rPr>
              <a:t>Conversion Rate Calculation:</a:t>
            </a:r>
            <a:endParaRPr lang="en-US" sz="2000"/>
          </a:p>
          <a:p>
            <a:r>
              <a:rPr lang="en-US" sz="2000">
                <a:ea typeface="+mn-lt"/>
                <a:cs typeface="+mn-lt"/>
              </a:rPr>
              <a:t>Overall conversion rate.</a:t>
            </a:r>
            <a:endParaRPr lang="en-US" sz="2000"/>
          </a:p>
          <a:p>
            <a:r>
              <a:rPr lang="en-US" sz="2000">
                <a:ea typeface="+mn-lt"/>
                <a:cs typeface="+mn-lt"/>
              </a:rPr>
              <a:t>Conversion rate by Campaign Type and Campaign Channel.</a:t>
            </a:r>
            <a:endParaRPr lang="en-US" sz="2000"/>
          </a:p>
          <a:p>
            <a:r>
              <a:rPr lang="en-US" sz="2000">
                <a:ea typeface="+mn-lt"/>
                <a:cs typeface="+mn-lt"/>
              </a:rPr>
              <a:t>Cost per Acquisition (CPA): Calculates cost per customer conversion.</a:t>
            </a:r>
            <a:endParaRPr lang="en-US" sz="2000"/>
          </a:p>
          <a:p>
            <a:r>
              <a:rPr lang="en-US" sz="2000">
                <a:ea typeface="+mn-lt"/>
                <a:cs typeface="+mn-lt"/>
              </a:rPr>
              <a:t>Click-Through Rate (CTR): Measures engagement in marketing campaigns.</a:t>
            </a:r>
            <a:endParaRPr lang="en-US" sz="2000"/>
          </a:p>
          <a:p>
            <a:r>
              <a:rPr lang="en-US" sz="2000">
                <a:ea typeface="+mn-lt"/>
                <a:cs typeface="+mn-lt"/>
              </a:rPr>
              <a:t>Customer Lifetime Value (CLV) (Approximation): Computes average transaction value per customer.</a:t>
            </a:r>
            <a:endParaRPr lang="en-US" sz="2000"/>
          </a:p>
          <a:p>
            <a:endParaRPr lang="en-US" sz="2000"/>
          </a:p>
        </p:txBody>
      </p:sp>
      <p:sp>
        <p:nvSpPr>
          <p:cNvPr id="44" name="Oval 4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18" name="Picture 17" descr="Fireworks exploding in the night sky">
            <a:extLst>
              <a:ext uri="{FF2B5EF4-FFF2-40B4-BE49-F238E27FC236}">
                <a16:creationId xmlns:a16="http://schemas.microsoft.com/office/drawing/2014/main" id="{BA4A5E49-E298-87FC-C472-E0CA805357C1}"/>
              </a:ext>
            </a:extLst>
          </p:cNvPr>
          <p:cNvPicPr>
            <a:picLocks noChangeAspect="1"/>
          </p:cNvPicPr>
          <p:nvPr/>
        </p:nvPicPr>
        <p:blipFill>
          <a:blip r:embed="rId2"/>
          <a:srcRect l="16895" r="1689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8" name="Freeform: Shape 4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50" name="Straight Connector 4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833878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1573</Words>
  <Application>Microsoft Office PowerPoint</Application>
  <PresentationFormat>Widescreen</PresentationFormat>
  <Paragraphs>181</Paragraphs>
  <Slides>26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Calibri</vt:lpstr>
      <vt:lpstr>Courier New</vt:lpstr>
      <vt:lpstr>office theme</vt:lpstr>
      <vt:lpstr>Project 4  Machine Learning models using  Digital Marketing data</vt:lpstr>
      <vt:lpstr>Project Ideation</vt:lpstr>
      <vt:lpstr>Data Fetching</vt:lpstr>
      <vt:lpstr>Dataset: Demographic Information</vt:lpstr>
      <vt:lpstr>Dataset: Marketing-specific Variables</vt:lpstr>
      <vt:lpstr>PowerPoint Presentation</vt:lpstr>
      <vt:lpstr>Historical Data &amp; Target Variable</vt:lpstr>
      <vt:lpstr>Data Cleaning</vt:lpstr>
      <vt:lpstr>Spark Summary</vt:lpstr>
      <vt:lpstr>Spark Analysis</vt:lpstr>
      <vt:lpstr>Machine Learning  </vt:lpstr>
      <vt:lpstr>PowerPoint Presentation</vt:lpstr>
      <vt:lpstr>PowerPoint Presentation</vt:lpstr>
      <vt:lpstr>Why Logistic Regression</vt:lpstr>
      <vt:lpstr> Machine Learning Steps:</vt:lpstr>
      <vt:lpstr>Logistic Regression</vt:lpstr>
      <vt:lpstr>What is Neural Network</vt:lpstr>
      <vt:lpstr>Components of Neural Networks </vt:lpstr>
      <vt:lpstr>How Neural Networks Work</vt:lpstr>
      <vt:lpstr>Neural Network Analysis:</vt:lpstr>
      <vt:lpstr>Random Forest Analysis</vt:lpstr>
      <vt:lpstr>Random Forest Analysis </vt:lpstr>
      <vt:lpstr>Random Forest Analysis </vt:lpstr>
      <vt:lpstr>Data Visualization</vt:lpstr>
      <vt:lpstr>Data Visualization</vt:lpstr>
      <vt:lpstr>Potential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Aaqib Jabbar H J</cp:lastModifiedBy>
  <cp:revision>4</cp:revision>
  <dcterms:created xsi:type="dcterms:W3CDTF">2025-02-12T22:16:28Z</dcterms:created>
  <dcterms:modified xsi:type="dcterms:W3CDTF">2025-02-14T00:02:20Z</dcterms:modified>
</cp:coreProperties>
</file>